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c1638e693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a:t>1. Cover: Elisha and the Widow’s Oil  2 Kings 4:1-7</a:t>
            </a:r>
            <a:endParaRPr/>
          </a:p>
        </p:txBody>
      </p:sp>
      <p:sp>
        <p:nvSpPr>
          <p:cNvPr id="86" name="Google Shape;86;gec1638e693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c1638e693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ec1638e693_0_34: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000"/>
              <a:buFont typeface="Calibri"/>
              <a:buNone/>
            </a:pPr>
            <a:r>
              <a:t/>
            </a:r>
            <a:endParaRPr sz="1000"/>
          </a:p>
        </p:txBody>
      </p:sp>
      <p:sp>
        <p:nvSpPr>
          <p:cNvPr id="153" name="Google Shape;153;gec1638e693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a82eaca1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2" name="Google Shape;162;gea82eaca1e_0_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63" name="Google Shape;163;gea82eaca1e_0_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NZ"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c1638e693_1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2. Elisha was a prophet of God. God would give him important truths to tell the people and Elisha would preach those truths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Once, when Elisha passed through a town, he saw a woman with two sons. “Please, sir,” the woman said, “I am a widow. My husband was a prophet who served God. When he was alive he borrowed money from someone. He knew he could work and pay the man back. But then a terrible thing happened - my husband died.</a:t>
            </a:r>
            <a:endParaRPr/>
          </a:p>
        </p:txBody>
      </p:sp>
      <p:sp>
        <p:nvSpPr>
          <p:cNvPr id="93" name="Google Shape;93;gec1638e693_1_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c1638e693_1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3. Now that he is gone, we can never pay back the money. I do not have any money left. All I have in my house is a little olive oil. If I had a lot of oil I could sell it and earn some money but I do not even have enough to sell.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man that my husband borrowed from said that if I did not pay him back, he would take my sons away to be his slaves. I love my sons and I don’t want anything bad to happen to them. Please help me!”</a:t>
            </a:r>
            <a:endParaRPr/>
          </a:p>
        </p:txBody>
      </p:sp>
      <p:sp>
        <p:nvSpPr>
          <p:cNvPr id="100" name="Google Shape;100;gec1638e693_1_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c1638e693_1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4. Elisha felt sorry for the woman. He wanted to help her. Elisha told the woman, “Tell your sons to go out and gather all the empty jars that they can find.  Tell them to borrow jars from your neighbours and friends.  They should borrow as many as they can.”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boys went out and did just as their mother said. They asked all the neighbours and all of their friends to give them their empty jars. Finally, there were no more jars left to find or borrow.</a:t>
            </a:r>
            <a:endParaRPr/>
          </a:p>
        </p:txBody>
      </p:sp>
      <p:sp>
        <p:nvSpPr>
          <p:cNvPr id="107" name="Google Shape;107;gec1638e693_1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c1638e693_1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5. Now Elisha told the woman and her sons to go inside her house and shut the door. “Use the little bit of oil that you have to fill the first jar and then set it aside. Then fill the next jar with your little bit of oil. Keep using that same oil to fill all the jars you have collected.”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“How could a little jar of oil fill so many other jars?” the woman thought, “That does not make sense.  I will run out of oil.”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the woman knew that Elisha was a prophet of God so she trusted that he was speaking truth.  She and her sons did exactly what Elisha told her to.  They went inside the house and shut the door. She filled one jar and set it aside. Then she filled another and set it aside. Her sons continued to pass her empty jars to fill.  Over and over she poured from her jar and filled another jar with oil.  There was always enough oil in her jar and it did not run out.</a:t>
            </a:r>
            <a:endParaRPr/>
          </a:p>
        </p:txBody>
      </p:sp>
      <p:sp>
        <p:nvSpPr>
          <p:cNvPr id="114" name="Google Shape;114;gec1638e693_1_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c1638e693_1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6. Finally, when she asked her sons to pass her another jar, they had to tell her that there were no more jars left to fill.  The woman and her sons looked around their house and saw all of the jars full of oil.  What an amazing sight to see!</a:t>
            </a:r>
            <a:endParaRPr/>
          </a:p>
        </p:txBody>
      </p:sp>
      <p:sp>
        <p:nvSpPr>
          <p:cNvPr id="121" name="Google Shape;121;gec1638e693_1_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c1638e693_1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7. The woman rushed outside and told Elisha.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you have enough oil!” said Elisha,  “Take the oil and sell it.  Soon you will have enough money to pay back all of the debts.  In fact, you will have enough money left over.  You can use that money to make sure you can always buy food and have a place to live.”</a:t>
            </a:r>
            <a:endParaRPr/>
          </a:p>
          <a:p>
            <a:pPr indent="0" lvl="0" marL="0" rtl="0" algn="l">
              <a:spcBef>
                <a:spcPts val="0"/>
              </a:spcBef>
              <a:spcAft>
                <a:spcPts val="0"/>
              </a:spcAft>
              <a:buNone/>
            </a:pPr>
            <a:r>
              <a:t/>
            </a:r>
            <a:endParaRPr/>
          </a:p>
        </p:txBody>
      </p:sp>
      <p:sp>
        <p:nvSpPr>
          <p:cNvPr id="128" name="Google Shape;128;gec1638e693_1_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c1638e693_1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Z"/>
              <a:t>8. The woman and her sons were so happy that Elisha had come to visit them.  They used to think that their situation was so bad that there was no hope.  But Elisha had helped them when they needed it the very most.  Now they did not have to worry about food or a place to stay.  The best thing was that now her sons would not be taken away from 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God had blessed this family through the prophet, Elisha.  </a:t>
            </a:r>
            <a:endParaRPr/>
          </a:p>
        </p:txBody>
      </p:sp>
      <p:sp>
        <p:nvSpPr>
          <p:cNvPr id="135" name="Google Shape;135;gec1638e693_1_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000"/>
              <a:buFont typeface="Calibri"/>
              <a:buNone/>
            </a:pPr>
            <a:r>
              <a:t/>
            </a:r>
            <a:endParaRPr sz="1000"/>
          </a:p>
        </p:txBody>
      </p:sp>
      <p:sp>
        <p:nvSpPr>
          <p:cNvPr id="143" name="Google Shape;1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N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 name="Google Shape;24;p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hyperlink" Target="http://www.missionbibleclass.org" TargetMode="External"/><Relationship Id="rId5" Type="http://schemas.openxmlformats.org/officeDocument/2006/relationships/hyperlink" Target="http://www.missionbibleclass.org/"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0" y="38100"/>
            <a:ext cx="9144000" cy="6857975"/>
          </a:xfrm>
          <a:prstGeom prst="rect">
            <a:avLst/>
          </a:prstGeom>
          <a:noFill/>
          <a:ln>
            <a:noFill/>
          </a:ln>
        </p:spPr>
      </p:pic>
      <p:sp>
        <p:nvSpPr>
          <p:cNvPr id="89" name="Google Shape;89;p13"/>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90" name="Google Shape;90;p13"/>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629841" y="457200"/>
            <a:ext cx="4035600" cy="623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NZ"/>
              <a:t>Teacher Notes Page 2</a:t>
            </a:r>
            <a:endParaRPr/>
          </a:p>
        </p:txBody>
      </p:sp>
      <p:sp>
        <p:nvSpPr>
          <p:cNvPr id="156" name="Google Shape;156;p22"/>
          <p:cNvSpPr txBox="1"/>
          <p:nvPr>
            <p:ph idx="2" type="body"/>
          </p:nvPr>
        </p:nvSpPr>
        <p:spPr>
          <a:xfrm>
            <a:off x="629850" y="1263450"/>
            <a:ext cx="33855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None/>
            </a:pPr>
            <a:r>
              <a:rPr lang="en-NZ" sz="1100"/>
              <a:t>6</a:t>
            </a:r>
            <a:r>
              <a:rPr lang="en-NZ" sz="1100"/>
              <a:t>. Finally, when she asked her sons to pass her another jar, they had to tell her that there were no more jars left to fill.  The woman and her sons looked around their house and saw all of the jars full of oil.  What an amazing sight to see!</a:t>
            </a:r>
            <a:endParaRPr sz="1100"/>
          </a:p>
          <a:p>
            <a:pPr indent="0" lvl="0" marL="0" rtl="0" algn="l">
              <a:lnSpc>
                <a:spcPct val="100000"/>
              </a:lnSpc>
              <a:spcBef>
                <a:spcPts val="1000"/>
              </a:spcBef>
              <a:spcAft>
                <a:spcPts val="0"/>
              </a:spcAft>
              <a:buClr>
                <a:schemeClr val="dk1"/>
              </a:buClr>
              <a:buSzPts val="1100"/>
              <a:buNone/>
            </a:pPr>
            <a:r>
              <a:rPr lang="en-NZ" sz="1100"/>
              <a:t>7. The woman rushed outside and told Elisha. </a:t>
            </a:r>
            <a:endParaRPr sz="1100"/>
          </a:p>
          <a:p>
            <a:pPr indent="0" lvl="0" marL="0" rtl="0" algn="l">
              <a:lnSpc>
                <a:spcPct val="100000"/>
              </a:lnSpc>
              <a:spcBef>
                <a:spcPts val="1000"/>
              </a:spcBef>
              <a:spcAft>
                <a:spcPts val="0"/>
              </a:spcAft>
              <a:buClr>
                <a:schemeClr val="dk1"/>
              </a:buClr>
              <a:buSzPts val="1100"/>
              <a:buNone/>
            </a:pPr>
            <a:r>
              <a:rPr lang="en-NZ" sz="1100"/>
              <a:t>“Now you have enough oil!” said Elisha,  “Take the oil and sell it.  Soon you will have enough money to pay back all of the debts.  In fact, you will have enough money left over.  You can use that money to make sure you can always buy food and have a place to live.”</a:t>
            </a:r>
            <a:endParaRPr sz="1100"/>
          </a:p>
          <a:p>
            <a:pPr indent="0" lvl="0" marL="0" rtl="0" algn="l">
              <a:lnSpc>
                <a:spcPct val="100000"/>
              </a:lnSpc>
              <a:spcBef>
                <a:spcPts val="1000"/>
              </a:spcBef>
              <a:spcAft>
                <a:spcPts val="0"/>
              </a:spcAft>
              <a:buClr>
                <a:schemeClr val="dk1"/>
              </a:buClr>
              <a:buSzPts val="1100"/>
              <a:buNone/>
            </a:pPr>
            <a:r>
              <a:rPr lang="en-NZ" sz="1100"/>
              <a:t>8. The woman and her sons were so happy that Elisha had come to visit them.  They used to think that their situation was so bad that there was no hope.  But Elisha had helped them when they needed it the very most.  Now they did not have to worry about food or a place to stay.  The best thing was that now her sons would not be taken away from her!  </a:t>
            </a:r>
            <a:endParaRPr sz="1100"/>
          </a:p>
          <a:p>
            <a:pPr indent="0" lvl="0" marL="0" rtl="0" algn="l">
              <a:lnSpc>
                <a:spcPct val="100000"/>
              </a:lnSpc>
              <a:spcBef>
                <a:spcPts val="1000"/>
              </a:spcBef>
              <a:spcAft>
                <a:spcPts val="0"/>
              </a:spcAft>
              <a:buClr>
                <a:schemeClr val="dk1"/>
              </a:buClr>
              <a:buSzPts val="1100"/>
              <a:buNone/>
            </a:pPr>
            <a:r>
              <a:rPr lang="en-NZ" sz="1100"/>
              <a:t>God had blessed this family through the prophet, Elisha.  </a:t>
            </a:r>
            <a:endParaRPr sz="1100"/>
          </a:p>
        </p:txBody>
      </p:sp>
      <p:sp>
        <p:nvSpPr>
          <p:cNvPr id="157" name="Google Shape;157;p22"/>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58" name="Google Shape;158;p22"/>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
        <p:nvSpPr>
          <p:cNvPr id="159" name="Google Shape;159;p22"/>
          <p:cNvSpPr txBox="1"/>
          <p:nvPr/>
        </p:nvSpPr>
        <p:spPr>
          <a:xfrm>
            <a:off x="4733900" y="1263450"/>
            <a:ext cx="3826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grpSp>
        <p:nvGrpSpPr>
          <p:cNvPr id="165" name="Google Shape;165;p23"/>
          <p:cNvGrpSpPr/>
          <p:nvPr/>
        </p:nvGrpSpPr>
        <p:grpSpPr>
          <a:xfrm>
            <a:off x="-36125" y="4841992"/>
            <a:ext cx="9216238" cy="2016000"/>
            <a:chOff x="0" y="4841925"/>
            <a:chExt cx="9144000" cy="2016000"/>
          </a:xfrm>
        </p:grpSpPr>
        <p:sp>
          <p:nvSpPr>
            <p:cNvPr id="166" name="Google Shape;166;p23"/>
            <p:cNvSpPr/>
            <p:nvPr/>
          </p:nvSpPr>
          <p:spPr>
            <a:xfrm>
              <a:off x="0" y="4841925"/>
              <a:ext cx="9144000" cy="2016000"/>
            </a:xfrm>
            <a:prstGeom prst="rect">
              <a:avLst/>
            </a:prstGeom>
            <a:solidFill>
              <a:srgbClr val="E7E6E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MBC - 400x400 a little background.png" id="167" name="Google Shape;167;p23"/>
            <p:cNvPicPr preferRelativeResize="0"/>
            <p:nvPr/>
          </p:nvPicPr>
          <p:blipFill rotWithShape="1">
            <a:blip r:embed="rId3">
              <a:alphaModFix/>
            </a:blip>
            <a:srcRect b="0" l="0" r="0" t="0"/>
            <a:stretch/>
          </p:blipFill>
          <p:spPr>
            <a:xfrm>
              <a:off x="628650" y="5121625"/>
              <a:ext cx="1456600" cy="1456600"/>
            </a:xfrm>
            <a:prstGeom prst="rect">
              <a:avLst/>
            </a:prstGeom>
            <a:noFill/>
            <a:ln>
              <a:noFill/>
            </a:ln>
          </p:spPr>
        </p:pic>
        <p:sp>
          <p:nvSpPr>
            <p:cNvPr id="168" name="Google Shape;168;p23"/>
            <p:cNvSpPr txBox="1"/>
            <p:nvPr/>
          </p:nvSpPr>
          <p:spPr>
            <a:xfrm>
              <a:off x="2176050" y="5491725"/>
              <a:ext cx="6414900" cy="1086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0000"/>
                </a:buClr>
                <a:buSzPts val="3000"/>
                <a:buFont typeface="Calibri"/>
                <a:buNone/>
              </a:pPr>
              <a:r>
                <a:rPr lang="en-NZ" sz="2000">
                  <a:solidFill>
                    <a:srgbClr val="000000"/>
                  </a:solidFill>
                  <a:latin typeface="Calibri"/>
                  <a:ea typeface="Calibri"/>
                  <a:cs typeface="Calibri"/>
                  <a:sym typeface="Calibri"/>
                </a:rPr>
                <a:t>Please visit </a:t>
              </a:r>
              <a:r>
                <a:rPr lang="en-NZ" sz="2000" u="sng">
                  <a:solidFill>
                    <a:srgbClr val="0563C1"/>
                  </a:solidFill>
                  <a:latin typeface="Calibri"/>
                  <a:ea typeface="Calibri"/>
                  <a:cs typeface="Calibri"/>
                  <a:sym typeface="Calibri"/>
                  <a:hlinkClick r:id="rId4">
                    <a:extLst>
                      <a:ext uri="{A12FA001-AC4F-418D-AE19-62706E023703}">
                        <ahyp:hlinkClr val="tx"/>
                      </a:ext>
                    </a:extLst>
                  </a:hlinkClick>
                </a:rPr>
                <a:t>www.missionbibleclass.org</a:t>
              </a:r>
              <a:r>
                <a:rPr lang="en-NZ" sz="2000">
                  <a:solidFill>
                    <a:srgbClr val="000000"/>
                  </a:solidFill>
                  <a:latin typeface="Calibri"/>
                  <a:ea typeface="Calibri"/>
                  <a:cs typeface="Calibri"/>
                  <a:sym typeface="Calibri"/>
                </a:rPr>
                <a:t> to find this and many other free resources to help you teach the Bible to children.</a:t>
              </a:r>
              <a:endParaRPr b="0" i="0" sz="2000" u="none" cap="none" strike="noStrike">
                <a:solidFill>
                  <a:srgbClr val="000000"/>
                </a:solidFill>
                <a:latin typeface="Calibri"/>
                <a:ea typeface="Calibri"/>
                <a:cs typeface="Calibri"/>
                <a:sym typeface="Calibri"/>
              </a:endParaRPr>
            </a:p>
          </p:txBody>
        </p:sp>
      </p:grpSp>
      <p:sp>
        <p:nvSpPr>
          <p:cNvPr id="169" name="Google Shape;169;p23"/>
          <p:cNvSpPr txBox="1"/>
          <p:nvPr>
            <p:ph type="title"/>
          </p:nvPr>
        </p:nvSpPr>
        <p:spPr>
          <a:xfrm>
            <a:off x="628650" y="2906625"/>
            <a:ext cx="7886700" cy="6837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NZ" sz="1400"/>
              <a:t>Artwork and Text</a:t>
            </a:r>
            <a:r>
              <a:rPr lang="en-NZ" sz="1400"/>
              <a:t> by Mary Nelson for </a:t>
            </a:r>
            <a:r>
              <a:rPr lang="en-NZ" sz="1400" u="sng">
                <a:solidFill>
                  <a:schemeClr val="hlink"/>
                </a:solidFill>
                <a:hlinkClick r:id="rId5"/>
              </a:rPr>
              <a:t>www.missionbibleclass.org</a:t>
            </a:r>
            <a:r>
              <a:rPr lang="en-NZ" sz="1400"/>
              <a:t> </a:t>
            </a:r>
            <a:endParaRPr sz="1400"/>
          </a:p>
        </p:txBody>
      </p:sp>
      <p:sp>
        <p:nvSpPr>
          <p:cNvPr id="170" name="Google Shape;170;p23"/>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Fruit of the Spirit    www.missionbibleclass.org</a:t>
            </a:r>
            <a:endParaRPr sz="1000"/>
          </a:p>
        </p:txBody>
      </p:sp>
      <p:sp>
        <p:nvSpPr>
          <p:cNvPr id="171" name="Google Shape;171;p23"/>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
        <p:nvSpPr>
          <p:cNvPr id="172" name="Google Shape;172;p23"/>
          <p:cNvSpPr txBox="1"/>
          <p:nvPr/>
        </p:nvSpPr>
        <p:spPr>
          <a:xfrm>
            <a:off x="638550" y="1459600"/>
            <a:ext cx="7866900" cy="1446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88"/>
              <a:buNone/>
            </a:pPr>
            <a:r>
              <a:rPr lang="en-NZ">
                <a:solidFill>
                  <a:srgbClr val="000000"/>
                </a:solidFill>
                <a:latin typeface="Calibri"/>
                <a:ea typeface="Calibri"/>
                <a:cs typeface="Calibri"/>
                <a:sym typeface="Calibri"/>
              </a:rPr>
              <a:t>Creative Commons Attribution_NonCommercial 4.0 International License.</a:t>
            </a:r>
            <a:br>
              <a:rPr lang="en-NZ">
                <a:solidFill>
                  <a:srgbClr val="000000"/>
                </a:solidFill>
                <a:latin typeface="Calibri"/>
                <a:ea typeface="Calibri"/>
                <a:cs typeface="Calibri"/>
                <a:sym typeface="Calibri"/>
              </a:rPr>
            </a:br>
            <a:r>
              <a:rPr b="1" lang="en-NZ" u="sng">
                <a:solidFill>
                  <a:srgbClr val="049CCF"/>
                </a:solidFill>
                <a:latin typeface="Calibri"/>
                <a:ea typeface="Calibri"/>
                <a:cs typeface="Calibri"/>
                <a:sym typeface="Calibri"/>
                <a:hlinkClick r:id="rId6">
                  <a:extLst>
                    <a:ext uri="{A12FA001-AC4F-418D-AE19-62706E023703}">
                      <ahyp:hlinkClr val="tx"/>
                    </a:ext>
                  </a:extLst>
                </a:hlinkClick>
              </a:rPr>
              <a:t>CC BY-NC-SA</a:t>
            </a:r>
            <a:r>
              <a:rPr lang="en-NZ">
                <a:solidFill>
                  <a:srgbClr val="464646"/>
                </a:solidFill>
                <a:latin typeface="Calibri"/>
                <a:ea typeface="Calibri"/>
                <a:cs typeface="Calibri"/>
                <a:sym typeface="Calibri"/>
              </a:rPr>
              <a:t>: This license allows reusers to distribute, remix, adapt, and build upon the material in any medium or format for noncommercial purposes only, and only so long as attribution is given to the creator. If you remix, adapt, or build upon the material, you must license the modified material under identical terms. </a:t>
            </a:r>
            <a:endParaRPr>
              <a:solidFill>
                <a:srgbClr val="000000"/>
              </a:solidFill>
              <a:latin typeface="Calibri"/>
              <a:ea typeface="Calibri"/>
              <a:cs typeface="Calibri"/>
              <a:sym typeface="Calibri"/>
            </a:endParaRPr>
          </a:p>
        </p:txBody>
      </p:sp>
      <p:pic>
        <p:nvPicPr>
          <p:cNvPr id="173" name="Google Shape;173;p23"/>
          <p:cNvPicPr preferRelativeResize="0"/>
          <p:nvPr/>
        </p:nvPicPr>
        <p:blipFill rotWithShape="1">
          <a:blip r:embed="rId7">
            <a:alphaModFix/>
          </a:blip>
          <a:srcRect b="0" l="0" r="0" t="0"/>
          <a:stretch/>
        </p:blipFill>
        <p:spPr>
          <a:xfrm>
            <a:off x="690150" y="438706"/>
            <a:ext cx="2593725" cy="907492"/>
          </a:xfrm>
          <a:prstGeom prst="rect">
            <a:avLst/>
          </a:prstGeom>
          <a:noFill/>
          <a:ln>
            <a:noFill/>
          </a:ln>
        </p:spPr>
      </p:pic>
      <p:sp>
        <p:nvSpPr>
          <p:cNvPr id="174" name="Google Shape;174;p23"/>
          <p:cNvSpPr txBox="1"/>
          <p:nvPr>
            <p:ph idx="10" type="dt"/>
          </p:nvPr>
        </p:nvSpPr>
        <p:spPr>
          <a:xfrm>
            <a:off x="3028925"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Fruit of the Spirit    www.missionbibleclass.org</a:t>
            </a:r>
            <a:endParaRPr sz="1000">
              <a:solidFill>
                <a:schemeClr val="dk1"/>
              </a:solidFill>
            </a:endParaRPr>
          </a:p>
        </p:txBody>
      </p:sp>
      <p:sp>
        <p:nvSpPr>
          <p:cNvPr id="175" name="Google Shape;175;p23"/>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b="0" l="0" r="0" t="0"/>
          <a:stretch/>
        </p:blipFill>
        <p:spPr>
          <a:xfrm>
            <a:off x="105295" y="-199506"/>
            <a:ext cx="8933410" cy="6700057"/>
          </a:xfrm>
          <a:prstGeom prst="rect">
            <a:avLst/>
          </a:prstGeom>
          <a:noFill/>
          <a:ln>
            <a:noFill/>
          </a:ln>
        </p:spPr>
      </p:pic>
      <p:sp>
        <p:nvSpPr>
          <p:cNvPr id="96" name="Google Shape;96;p14"/>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97" name="Google Shape;97;p14"/>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5"/>
          <p:cNvPicPr preferRelativeResize="0"/>
          <p:nvPr/>
        </p:nvPicPr>
        <p:blipFill rotWithShape="1">
          <a:blip r:embed="rId3">
            <a:alphaModFix/>
          </a:blip>
          <a:srcRect b="0" l="0" r="0" t="0"/>
          <a:stretch/>
        </p:blipFill>
        <p:spPr>
          <a:xfrm>
            <a:off x="0" y="266008"/>
            <a:ext cx="8789323" cy="6591992"/>
          </a:xfrm>
          <a:prstGeom prst="rect">
            <a:avLst/>
          </a:prstGeom>
          <a:noFill/>
          <a:ln>
            <a:noFill/>
          </a:ln>
        </p:spPr>
      </p:pic>
      <p:sp>
        <p:nvSpPr>
          <p:cNvPr id="103" name="Google Shape;103;p15"/>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04" name="Google Shape;104;p15"/>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b="0" l="0" r="0" t="0"/>
          <a:stretch/>
        </p:blipFill>
        <p:spPr>
          <a:xfrm>
            <a:off x="-415636" y="-399011"/>
            <a:ext cx="10091651" cy="7568738"/>
          </a:xfrm>
          <a:prstGeom prst="rect">
            <a:avLst/>
          </a:prstGeom>
          <a:noFill/>
          <a:ln>
            <a:noFill/>
          </a:ln>
        </p:spPr>
      </p:pic>
      <p:sp>
        <p:nvSpPr>
          <p:cNvPr id="110" name="Google Shape;110;p16"/>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11" name="Google Shape;111;p16"/>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7"/>
          <p:cNvPicPr preferRelativeResize="0"/>
          <p:nvPr/>
        </p:nvPicPr>
        <p:blipFill rotWithShape="1">
          <a:blip r:embed="rId3">
            <a:alphaModFix/>
          </a:blip>
          <a:srcRect b="0" l="0" r="0" t="0"/>
          <a:stretch/>
        </p:blipFill>
        <p:spPr>
          <a:xfrm>
            <a:off x="-515389" y="-241069"/>
            <a:ext cx="9786851" cy="7340138"/>
          </a:xfrm>
          <a:prstGeom prst="rect">
            <a:avLst/>
          </a:prstGeom>
          <a:noFill/>
          <a:ln>
            <a:noFill/>
          </a:ln>
        </p:spPr>
      </p:pic>
      <p:sp>
        <p:nvSpPr>
          <p:cNvPr id="117" name="Google Shape;117;p17"/>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18" name="Google Shape;118;p17"/>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b="0" l="0" r="0" t="0"/>
          <a:stretch/>
        </p:blipFill>
        <p:spPr>
          <a:xfrm>
            <a:off x="249382" y="187037"/>
            <a:ext cx="8661862" cy="6496396"/>
          </a:xfrm>
          <a:prstGeom prst="rect">
            <a:avLst/>
          </a:prstGeom>
          <a:noFill/>
          <a:ln>
            <a:noFill/>
          </a:ln>
        </p:spPr>
      </p:pic>
      <p:sp>
        <p:nvSpPr>
          <p:cNvPr id="124" name="Google Shape;124;p18"/>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25" name="Google Shape;125;p18"/>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9"/>
          <p:cNvPicPr preferRelativeResize="0"/>
          <p:nvPr/>
        </p:nvPicPr>
        <p:blipFill rotWithShape="1">
          <a:blip r:embed="rId3">
            <a:alphaModFix/>
          </a:blip>
          <a:srcRect b="0" l="0" r="0" t="0"/>
          <a:stretch/>
        </p:blipFill>
        <p:spPr>
          <a:xfrm>
            <a:off x="232757" y="349136"/>
            <a:ext cx="8678486" cy="6508864"/>
          </a:xfrm>
          <a:prstGeom prst="rect">
            <a:avLst/>
          </a:prstGeom>
          <a:noFill/>
          <a:ln>
            <a:noFill/>
          </a:ln>
        </p:spPr>
      </p:pic>
      <p:sp>
        <p:nvSpPr>
          <p:cNvPr id="131" name="Google Shape;131;p19"/>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32" name="Google Shape;132;p19"/>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0"/>
          <p:cNvPicPr preferRelativeResize="0"/>
          <p:nvPr/>
        </p:nvPicPr>
        <p:blipFill rotWithShape="1">
          <a:blip r:embed="rId3">
            <a:alphaModFix/>
          </a:blip>
          <a:srcRect b="0" l="0" r="0" t="0"/>
          <a:stretch/>
        </p:blipFill>
        <p:spPr>
          <a:xfrm>
            <a:off x="-290457" y="0"/>
            <a:ext cx="9144000" cy="6858000"/>
          </a:xfrm>
          <a:prstGeom prst="rect">
            <a:avLst/>
          </a:prstGeom>
          <a:noFill/>
          <a:ln>
            <a:noFill/>
          </a:ln>
        </p:spPr>
      </p:pic>
      <p:sp>
        <p:nvSpPr>
          <p:cNvPr id="138" name="Google Shape;138;p20"/>
          <p:cNvSpPr txBox="1"/>
          <p:nvPr>
            <p:ph idx="11" type="ftr"/>
          </p:nvPr>
        </p:nvSpPr>
        <p:spPr>
          <a:xfrm>
            <a:off x="3028950" y="6431507"/>
            <a:ext cx="5093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39" name="Google Shape;139;p20"/>
          <p:cNvSpPr txBox="1"/>
          <p:nvPr>
            <p:ph idx="12" type="sldNum"/>
          </p:nvPr>
        </p:nvSpPr>
        <p:spPr>
          <a:xfrm>
            <a:off x="8122596" y="6431507"/>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629841" y="457200"/>
            <a:ext cx="4035677" cy="62345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NZ"/>
              <a:t>Teacher Notes Page 1</a:t>
            </a:r>
            <a:endParaRPr/>
          </a:p>
        </p:txBody>
      </p:sp>
      <p:sp>
        <p:nvSpPr>
          <p:cNvPr id="146" name="Google Shape;146;p21"/>
          <p:cNvSpPr txBox="1"/>
          <p:nvPr>
            <p:ph idx="2" type="body"/>
          </p:nvPr>
        </p:nvSpPr>
        <p:spPr>
          <a:xfrm>
            <a:off x="629850" y="1263450"/>
            <a:ext cx="33855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None/>
            </a:pPr>
            <a:r>
              <a:rPr lang="en-NZ" sz="1100"/>
              <a:t>1. Cover: Elisha and the Widow’s Oil  2 Kings 4:1-7</a:t>
            </a:r>
            <a:endParaRPr sz="1100"/>
          </a:p>
          <a:p>
            <a:pPr indent="0" lvl="0" marL="0" rtl="0" algn="l">
              <a:lnSpc>
                <a:spcPct val="100000"/>
              </a:lnSpc>
              <a:spcBef>
                <a:spcPts val="1000"/>
              </a:spcBef>
              <a:spcAft>
                <a:spcPts val="0"/>
              </a:spcAft>
              <a:buClr>
                <a:schemeClr val="dk1"/>
              </a:buClr>
              <a:buSzPts val="1100"/>
              <a:buNone/>
            </a:pPr>
            <a:r>
              <a:rPr lang="en-NZ" sz="1100"/>
              <a:t>2. Elisha was a prophet of God. God would give him important truths to tell the people and Elisha would preach those truths to them.</a:t>
            </a:r>
            <a:endParaRPr sz="1100"/>
          </a:p>
          <a:p>
            <a:pPr indent="0" lvl="0" marL="0" rtl="0" algn="l">
              <a:lnSpc>
                <a:spcPct val="100000"/>
              </a:lnSpc>
              <a:spcBef>
                <a:spcPts val="1000"/>
              </a:spcBef>
              <a:spcAft>
                <a:spcPts val="0"/>
              </a:spcAft>
              <a:buClr>
                <a:schemeClr val="dk1"/>
              </a:buClr>
              <a:buSzPts val="1100"/>
              <a:buNone/>
            </a:pPr>
            <a:r>
              <a:rPr lang="en-NZ" sz="1100"/>
              <a:t>Once, when Elisha passed through a town, he saw a woman with two sons. “Please, sir,” the woman said, “I am a widow. My husband was a prophet who served God. When he was alive he borrowed money from someone. He knew he could work and pay the man back. But then a terrible thing happened - my husband died.</a:t>
            </a:r>
            <a:endParaRPr sz="1100"/>
          </a:p>
          <a:p>
            <a:pPr indent="0" lvl="0" marL="0" rtl="0" algn="l">
              <a:lnSpc>
                <a:spcPct val="100000"/>
              </a:lnSpc>
              <a:spcBef>
                <a:spcPts val="1000"/>
              </a:spcBef>
              <a:spcAft>
                <a:spcPts val="0"/>
              </a:spcAft>
              <a:buClr>
                <a:schemeClr val="dk1"/>
              </a:buClr>
              <a:buSzPts val="1100"/>
              <a:buNone/>
            </a:pPr>
            <a:r>
              <a:rPr lang="en-NZ" sz="1100"/>
              <a:t>3. Now that he is gone, we can never pay back the money. I do not have any money left. All I have in my house is a little olive oil. If I had a lot of oil I could sell it and earn some money but I do not even have enough to sell.</a:t>
            </a:r>
            <a:endParaRPr sz="1100"/>
          </a:p>
          <a:p>
            <a:pPr indent="0" lvl="0" marL="0" rtl="0" algn="l">
              <a:lnSpc>
                <a:spcPct val="100000"/>
              </a:lnSpc>
              <a:spcBef>
                <a:spcPts val="1000"/>
              </a:spcBef>
              <a:spcAft>
                <a:spcPts val="0"/>
              </a:spcAft>
              <a:buClr>
                <a:schemeClr val="dk1"/>
              </a:buClr>
              <a:buSzPts val="1100"/>
              <a:buNone/>
            </a:pPr>
            <a:r>
              <a:rPr lang="en-NZ" sz="1100"/>
              <a:t>The man that my husband borrowed from said that if I did not pay him back, he would take my sons away to be his slaves. I love my sons and I don’t want anything bad to happen to them. Please help me!”</a:t>
            </a:r>
            <a:endParaRPr sz="1100"/>
          </a:p>
        </p:txBody>
      </p:sp>
      <p:sp>
        <p:nvSpPr>
          <p:cNvPr id="147" name="Google Shape;147;p21"/>
          <p:cNvSpPr txBox="1"/>
          <p:nvPr>
            <p:ph idx="11" type="ftr"/>
          </p:nvPr>
        </p:nvSpPr>
        <p:spPr>
          <a:xfrm>
            <a:off x="3028950" y="6431507"/>
            <a:ext cx="5093646"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r>
              <a:rPr lang="en-NZ" sz="1000">
                <a:solidFill>
                  <a:schemeClr val="dk1"/>
                </a:solidFill>
              </a:rPr>
              <a:t>Elisha and the Widow’s Oil    www.missionbibleclass.org</a:t>
            </a:r>
            <a:endParaRPr sz="1000">
              <a:solidFill>
                <a:schemeClr val="dk1"/>
              </a:solidFill>
            </a:endParaRPr>
          </a:p>
        </p:txBody>
      </p:sp>
      <p:sp>
        <p:nvSpPr>
          <p:cNvPr id="148" name="Google Shape;148;p21"/>
          <p:cNvSpPr txBox="1"/>
          <p:nvPr>
            <p:ph idx="12" type="sldNum"/>
          </p:nvPr>
        </p:nvSpPr>
        <p:spPr>
          <a:xfrm>
            <a:off x="8122596" y="6431507"/>
            <a:ext cx="4959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000"/>
              <a:buFont typeface="Calibri"/>
              <a:buNone/>
            </a:pPr>
            <a:fld id="{00000000-1234-1234-1234-123412341234}" type="slidenum">
              <a:rPr lang="en-NZ" sz="1000">
                <a:solidFill>
                  <a:schemeClr val="dk1"/>
                </a:solidFill>
              </a:rPr>
              <a:t>‹#›</a:t>
            </a:fld>
            <a:endParaRPr sz="1000">
              <a:solidFill>
                <a:schemeClr val="dk1"/>
              </a:solidFill>
            </a:endParaRPr>
          </a:p>
        </p:txBody>
      </p:sp>
      <p:sp>
        <p:nvSpPr>
          <p:cNvPr id="149" name="Google Shape;149;p21"/>
          <p:cNvSpPr txBox="1"/>
          <p:nvPr/>
        </p:nvSpPr>
        <p:spPr>
          <a:xfrm>
            <a:off x="4733900" y="1263450"/>
            <a:ext cx="3826800" cy="496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000"/>
              </a:spcBef>
              <a:spcAft>
                <a:spcPts val="0"/>
              </a:spcAft>
              <a:buClr>
                <a:schemeClr val="dk1"/>
              </a:buClr>
              <a:buSzPts val="1100"/>
              <a:buFont typeface="Arial"/>
              <a:buNone/>
            </a:pPr>
            <a:r>
              <a:rPr lang="en-NZ" sz="1100">
                <a:solidFill>
                  <a:schemeClr val="dk1"/>
                </a:solidFill>
                <a:latin typeface="Calibri"/>
                <a:ea typeface="Calibri"/>
                <a:cs typeface="Calibri"/>
                <a:sym typeface="Calibri"/>
              </a:rPr>
              <a:t>4. Elisha felt sorry for the woman. He wanted to help her. Elisha told the woman, “Tell your sons to go out and gather all the empty jars that they can find.  Tell them to borrow jars from your neighbours and friends.  They should borrow as many as they can.”</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NZ" sz="1100">
                <a:solidFill>
                  <a:schemeClr val="dk1"/>
                </a:solidFill>
                <a:latin typeface="Calibri"/>
                <a:ea typeface="Calibri"/>
                <a:cs typeface="Calibri"/>
                <a:sym typeface="Calibri"/>
              </a:rPr>
              <a:t>The boys went out and did just as their mother said. They asked all the neighbours and all of their friends to give them their empty jars. Finally, there were no more jars left to find or borrow.</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NZ" sz="1100">
                <a:solidFill>
                  <a:schemeClr val="dk1"/>
                </a:solidFill>
                <a:latin typeface="Calibri"/>
                <a:ea typeface="Calibri"/>
                <a:cs typeface="Calibri"/>
                <a:sym typeface="Calibri"/>
              </a:rPr>
              <a:t>5. Now Elisha told the woman and her sons to go inside her house and shut the door. “Use the little bit of oil that you have to fill the first jar and then set it aside. Then fill the next jar with your little bit of oil. Keep using that same oil to fill all the jars you have collected.”</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NZ" sz="1100">
                <a:solidFill>
                  <a:schemeClr val="dk1"/>
                </a:solidFill>
                <a:latin typeface="Calibri"/>
                <a:ea typeface="Calibri"/>
                <a:cs typeface="Calibri"/>
                <a:sym typeface="Calibri"/>
              </a:rPr>
              <a:t>“How could a little jar of oil fill so many other jars?” the woman thought, “That does not make sense.  I will run out of oil.”  </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NZ" sz="1100">
                <a:solidFill>
                  <a:schemeClr val="dk1"/>
                </a:solidFill>
                <a:latin typeface="Calibri"/>
                <a:ea typeface="Calibri"/>
                <a:cs typeface="Calibri"/>
                <a:sym typeface="Calibri"/>
              </a:rPr>
              <a:t>But the woman knew that Elisha was a prophet of God so she trusted that he was speaking truth.  She and her sons did exactly what Elisha told her to.  They went inside the house and shut the door. She filled one jar and set it aside. Then she filled another and set it aside. Her sons continued to pass her empty jars to fill.  Over and over she poured from her jar and filled another jar with oil.  There was always enough oil in her jar and it did not run out.</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