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1. Cover: Wise Men and a Star </a:t>
            </a:r>
            <a:endParaRPr/>
          </a:p>
          <a:p>
            <a:pPr marL="0" lvl="0" indent="0" algn="l" rtl="0">
              <a:spcBef>
                <a:spcPts val="0"/>
              </a:spcBef>
              <a:spcAft>
                <a:spcPts val="0"/>
              </a:spcAft>
              <a:buNone/>
            </a:pPr>
            <a:r>
              <a:rPr lang="en-US"/>
              <a:t>Matthew 2:1-15</a:t>
            </a:r>
            <a:endParaRPr/>
          </a:p>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n-US"/>
              <a:t>10. The magi weren’t the only ones to have a dream.  An angel appeared to Joseph in a dream and said, “Joseph, get up, take the child and his mother and escape to Egypt. Stay there until I tell you. If you don’t go then Herod will search and find your son. Then he will kill him.”</a:t>
            </a:r>
            <a:endParaRPr/>
          </a:p>
        </p:txBody>
      </p:sp>
      <p:sp>
        <p:nvSpPr>
          <p:cNvPr id="145" name="Google Shape;14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11. So Joseph got up at that very moment. In the middle of the night he took his family on the long trip to Egypt. They were safe.</a:t>
            </a:r>
            <a:endParaRPr/>
          </a:p>
        </p:txBody>
      </p:sp>
      <p:sp>
        <p:nvSpPr>
          <p:cNvPr id="152" name="Google Shape;15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12. It was a good thing that Joseph did act quickly. When the other Magi and I did not return to King Herod he got very angry. King Herod ordered his soldiers to kill every single little Jewish boy under the age of two. He did not know that Jesus was already gone so he thought that he could kill him this way. What a sad day.</a:t>
            </a:r>
            <a:endParaRPr/>
          </a:p>
        </p:txBody>
      </p:sp>
      <p:sp>
        <p:nvSpPr>
          <p:cNvPr id="159" name="Google Shape;15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13. But God kept Jesus safe! Jesus was God’s special gift to the world. The wise men knew that Jesus was special so they wanted to give him special honour. </a:t>
            </a:r>
            <a:endParaRPr/>
          </a:p>
          <a:p>
            <a:pPr marL="0" lvl="0" indent="0" algn="l" rtl="0">
              <a:spcBef>
                <a:spcPts val="0"/>
              </a:spcBef>
              <a:spcAft>
                <a:spcPts val="0"/>
              </a:spcAft>
              <a:buNone/>
            </a:pPr>
            <a:br>
              <a:rPr lang="en-US"/>
            </a:br>
            <a:r>
              <a:rPr lang="en-US"/>
              <a:t>Are you like the wise men? You can give Jesus special honour by obeying him and telling him how much you love him. Have you given Jesus honour today?</a:t>
            </a:r>
            <a:endParaRPr/>
          </a:p>
        </p:txBody>
      </p:sp>
      <p:sp>
        <p:nvSpPr>
          <p:cNvPr id="166" name="Google Shape;166;p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27049c055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g827049c055_0_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27049c055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g827049c055_0_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dfa707be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2" name="Google Shape;192;g27dfa707be6_0_0:notes"/>
          <p:cNvSpPr txBox="1">
            <a:spLocks noGrp="1"/>
          </p:cNvSpPr>
          <p:nvPr>
            <p:ph type="body" idx="1"/>
          </p:nvPr>
        </p:nvSpPr>
        <p:spPr>
          <a:xfrm>
            <a:off x="685800" y="4343400"/>
            <a:ext cx="5486400" cy="4114800"/>
          </a:xfrm>
          <a:prstGeom prst="rect">
            <a:avLst/>
          </a:prstGeom>
          <a:noFill/>
          <a:ln>
            <a:noFill/>
          </a:ln>
        </p:spPr>
        <p:txBody>
          <a:bodyPr spcFirstLastPara="1" wrap="square" lIns="91675" tIns="91675" rIns="91675" bIns="91675"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p:txBody>
      </p:sp>
      <p:sp>
        <p:nvSpPr>
          <p:cNvPr id="193" name="Google Shape;193;g27dfa707be6_0_0:notes"/>
          <p:cNvSpPr txBox="1">
            <a:spLocks noGrp="1"/>
          </p:cNvSpPr>
          <p:nvPr>
            <p:ph type="sldNum" idx="12"/>
          </p:nvPr>
        </p:nvSpPr>
        <p:spPr>
          <a:xfrm>
            <a:off x="0" y="0"/>
            <a:ext cx="3000000" cy="3000000"/>
          </a:xfrm>
          <a:prstGeom prst="rect">
            <a:avLst/>
          </a:prstGeom>
          <a:noFill/>
          <a:ln>
            <a:noFill/>
          </a:ln>
        </p:spPr>
        <p:txBody>
          <a:bodyPr spcFirstLastPara="1" wrap="square" lIns="91675" tIns="45850" rIns="91675" bIns="45850" anchor="t"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16</a:t>
            </a:fld>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2. Far to the east of Bethlehem there were men who were referred to as “magi”.  The magi were considered to be very wise.  Even though they were wise in many ways the magi did not worship God.  </a:t>
            </a:r>
            <a:endParaRPr/>
          </a:p>
          <a:p>
            <a:pPr marL="0" lvl="0" indent="0" algn="l" rtl="0">
              <a:spcBef>
                <a:spcPts val="0"/>
              </a:spcBef>
              <a:spcAft>
                <a:spcPts val="0"/>
              </a:spcAft>
              <a:buNone/>
            </a:pPr>
            <a:endParaRPr/>
          </a:p>
          <a:p>
            <a:pPr marL="0" lvl="0" indent="0" algn="l" rtl="0">
              <a:spcBef>
                <a:spcPts val="0"/>
              </a:spcBef>
              <a:spcAft>
                <a:spcPts val="0"/>
              </a:spcAft>
              <a:buNone/>
            </a:pPr>
            <a:r>
              <a:rPr lang="en-US"/>
              <a:t>The magi did, however, study science and the stars.  They had seen the stars many times but there was something very different about one star they began to see in the sky.  There was something so special about this star that the magi knew they must go and see what it was about.  </a:t>
            </a:r>
            <a:endParaRPr/>
          </a:p>
        </p:txBody>
      </p:sp>
      <p:sp>
        <p:nvSpPr>
          <p:cNvPr id="89" name="Google Shape;8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3. After studying the star the magi began to follow it.  This star was so special that they realised that it was leading them to a king.  The king of the Jews.  This was exciting!  They wanted to worship this new king.</a:t>
            </a:r>
            <a:endParaRPr/>
          </a:p>
        </p:txBody>
      </p:sp>
      <p:sp>
        <p:nvSpPr>
          <p:cNvPr id="96" name="Google Shape;9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4. The star was over the town of Bethlehem but the magi decided to stop in the city of Jerusalem on the way.  Herod was the King of the Jews and he lived in a palace in Jerusalem.  The magi thought that since he was a king that surely Herod would know about the new king.</a:t>
            </a:r>
            <a:endParaRPr/>
          </a:p>
          <a:p>
            <a:pPr marL="0" lvl="0" indent="0" algn="l" rtl="0">
              <a:spcBef>
                <a:spcPts val="0"/>
              </a:spcBef>
              <a:spcAft>
                <a:spcPts val="0"/>
              </a:spcAft>
              <a:buNone/>
            </a:pPr>
            <a:endParaRPr/>
          </a:p>
          <a:p>
            <a:pPr marL="0" lvl="0" indent="0" algn="l" rtl="0">
              <a:spcBef>
                <a:spcPts val="0"/>
              </a:spcBef>
              <a:spcAft>
                <a:spcPts val="0"/>
              </a:spcAft>
              <a:buNone/>
            </a:pPr>
            <a:r>
              <a:rPr lang="en-US"/>
              <a:t>“Where is the one who has been born king of the Jews?” the wise men asked Herod, “We saw his star when it rose and have come to worship him.”  They wanted to give him gifts and praise him like a king deserved.</a:t>
            </a:r>
            <a:endParaRPr/>
          </a:p>
          <a:p>
            <a:pPr marL="0" lvl="0" indent="0" algn="l" rtl="0">
              <a:spcBef>
                <a:spcPts val="0"/>
              </a:spcBef>
              <a:spcAft>
                <a:spcPts val="0"/>
              </a:spcAft>
              <a:buNone/>
            </a:pPr>
            <a:endParaRPr/>
          </a:p>
        </p:txBody>
      </p:sp>
      <p:sp>
        <p:nvSpPr>
          <p:cNvPr id="103" name="Google Shape;10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5. King Herod seemed puzzled.  He called together the chief priests and teachers of the law and asked for their advice.  Herod was the king.  Had the priests and teachers of the law ever hear about another king.</a:t>
            </a:r>
            <a:endParaRPr/>
          </a:p>
          <a:p>
            <a:pPr marL="0" lvl="0" indent="0" algn="l" rtl="0">
              <a:spcBef>
                <a:spcPts val="0"/>
              </a:spcBef>
              <a:spcAft>
                <a:spcPts val="0"/>
              </a:spcAft>
              <a:buNone/>
            </a:pPr>
            <a:r>
              <a:rPr lang="en-US"/>
              <a:t>These advisers knew what the prophets had written about in the Old Testament.  They knew that God was sending a Messiah to save his people.  The prophets had said that the Messiah, the real King of the Jews, would be born in Bethlehem. </a:t>
            </a:r>
            <a:endParaRPr/>
          </a:p>
          <a:p>
            <a:pPr marL="0" lvl="0" indent="0" algn="l" rtl="0">
              <a:spcBef>
                <a:spcPts val="0"/>
              </a:spcBef>
              <a:spcAft>
                <a:spcPts val="0"/>
              </a:spcAft>
              <a:buNone/>
            </a:pPr>
            <a:r>
              <a:rPr lang="en-US"/>
              <a:t>The “real King of the Jews?”.  This meant that when the Messiah came, he would be more important than King Herod.  King Herod did not want anyone to be more important than him! He was king and he liked himself a lot. He knew he had to find out where this new king was. He had to get rid of him.</a:t>
            </a:r>
            <a:endParaRPr/>
          </a:p>
        </p:txBody>
      </p:sp>
      <p:sp>
        <p:nvSpPr>
          <p:cNvPr id="110" name="Google Shape;11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US" sz="700">
                <a:solidFill>
                  <a:schemeClr val="dk1"/>
                </a:solidFill>
              </a:rPr>
              <a:t> </a:t>
            </a:r>
            <a:r>
              <a:rPr lang="en-US">
                <a:solidFill>
                  <a:schemeClr val="dk1"/>
                </a:solidFill>
              </a:rPr>
              <a:t>6. So Herod came back to the Magi and tried to trick them.  He told them to go and find the newborn king so he could go and worship him and give him honour too. </a:t>
            </a:r>
            <a:br>
              <a:rPr lang="en-US">
                <a:solidFill>
                  <a:schemeClr val="dk1"/>
                </a:solidFill>
              </a:rPr>
            </a:br>
            <a:r>
              <a:rPr lang="en-US">
                <a:solidFill>
                  <a:schemeClr val="dk1"/>
                </a:solidFill>
              </a:rPr>
              <a:t>But this was a trick.  King Herod didn’t really want to worship the new king – he wanted to kill him!  He just wanted to follow the magi so he would know where the new king was.</a:t>
            </a:r>
            <a:endParaRPr>
              <a:solidFill>
                <a:schemeClr val="dk1"/>
              </a:solidFill>
            </a:endParaRPr>
          </a:p>
          <a:p>
            <a:pPr marL="0" lvl="0" indent="0" algn="l" rtl="0">
              <a:spcBef>
                <a:spcPts val="1200"/>
              </a:spcBef>
              <a:spcAft>
                <a:spcPts val="0"/>
              </a:spcAft>
              <a:buNone/>
            </a:pPr>
            <a:endParaRPr/>
          </a:p>
        </p:txBody>
      </p:sp>
      <p:sp>
        <p:nvSpPr>
          <p:cNvPr id="117" name="Google Shape;11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7. The star began to shine again so the wise men followed it once again.  Soon they found the house in Bethlehem where Joseph, Mary and their little boy, Jesus were staying.</a:t>
            </a:r>
            <a:endParaRPr/>
          </a:p>
        </p:txBody>
      </p:sp>
      <p:sp>
        <p:nvSpPr>
          <p:cNvPr id="124" name="Google Shape;12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8. Mary and Joseph told the wise men all about how Jesus had been born in a stable. They told them about the angels singing to the shepherds when they announced his birth. </a:t>
            </a:r>
            <a:endParaRPr/>
          </a:p>
          <a:p>
            <a:pPr marL="0" lvl="0" indent="0" algn="l" rtl="0">
              <a:spcBef>
                <a:spcPts val="0"/>
              </a:spcBef>
              <a:spcAft>
                <a:spcPts val="0"/>
              </a:spcAft>
              <a:buNone/>
            </a:pPr>
            <a:r>
              <a:rPr lang="en-US"/>
              <a:t>The wise men knew immediately that this little boy was truly the new king of the Jews. They bowed down in front of him and gave him very expensive gifts from their country in the east. The gifts were gold, incense and myrrh. These were the kinds of expensive gifts that people would give to a king. The Magi gave Jesus this special honour.</a:t>
            </a:r>
            <a:endParaRPr/>
          </a:p>
        </p:txBody>
      </p:sp>
      <p:sp>
        <p:nvSpPr>
          <p:cNvPr id="131" name="Google Shape;13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9. The magi had a dream and knew that King Herod was going to try to kill Jesus.  The magi did not want to tell King Herod where to find Jesus.  They went back home a different way so that King Herod would not be able to follow them.</a:t>
            </a:r>
            <a:endParaRPr/>
          </a:p>
        </p:txBody>
      </p:sp>
      <p:sp>
        <p:nvSpPr>
          <p:cNvPr id="138" name="Google Shape;13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5"/>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9" name="Google Shape;49;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4" name="Google Shape;54;p9"/>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missionbibleclass.or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missionbibleclass.or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freebibleimages.org/" TargetMode="External"/><Relationship Id="rId5" Type="http://schemas.openxmlformats.org/officeDocument/2006/relationships/hyperlink" Target="http://sweetpublishing.com/" TargetMode="External"/><Relationship Id="rId4" Type="http://schemas.openxmlformats.org/officeDocument/2006/relationships/hyperlink" Target="http://www.missionbibleclass.org/" TargetMode="External"/><Relationship Id="rId9" Type="http://schemas.openxmlformats.org/officeDocument/2006/relationships/hyperlink" Target="http://www.missionbibleclas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ww.missionbibleclas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0" y="38100"/>
            <a:ext cx="9144000" cy="6858000"/>
          </a:xfrm>
          <a:prstGeom prst="rect">
            <a:avLst/>
          </a:prstGeom>
          <a:noFill/>
          <a:ln>
            <a:noFill/>
          </a:ln>
        </p:spPr>
      </p:pic>
      <p:sp>
        <p:nvSpPr>
          <p:cNvPr id="85" name="Google Shape;85;p13"/>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solidFill>
                  <a:srgbClr val="00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www.missionbibleclass.org</a:t>
            </a:r>
            <a:r>
              <a:rPr lang="en-US" sz="1000" b="0" i="0" strike="noStrike" cap="none">
                <a:solidFill>
                  <a:srgbClr val="000000"/>
                </a:solidFill>
                <a:latin typeface="Calibri"/>
                <a:ea typeface="Calibri"/>
                <a:cs typeface="Calibri"/>
                <a:sym typeface="Calibri"/>
              </a:rPr>
              <a:t>     </a:t>
            </a:r>
            <a:r>
              <a:rPr lang="en-US" sz="1000">
                <a:solidFill>
                  <a:srgbClr val="000000"/>
                </a:solidFill>
              </a:rPr>
              <a:t>Wise Men and a Star</a:t>
            </a:r>
            <a:endParaRPr sz="1000">
              <a:solidFill>
                <a:srgbClr val="000000"/>
              </a:solidFill>
            </a:endParaRPr>
          </a:p>
        </p:txBody>
      </p:sp>
      <p:sp>
        <p:nvSpPr>
          <p:cNvPr id="86" name="Google Shape;86;p13"/>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a:t>
            </a:fld>
            <a:endParaRPr sz="8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2" descr="10_Christmas_WiseMen_1024_JPEG.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8" name="Google Shape;148;p22"/>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uFill>
                  <a:noFill/>
                </a:uFill>
                <a:latin typeface="Calibri"/>
                <a:ea typeface="Calibri"/>
                <a:cs typeface="Calibri"/>
                <a:sym typeface="Calibri"/>
                <a:hlinkClick r:id="rId4"/>
              </a:rPr>
              <a:t>www.missionbibleclass.org</a:t>
            </a:r>
            <a:r>
              <a:rPr lang="en-US" sz="1000" b="0" i="0" strike="noStrike" cap="none">
                <a:latin typeface="Calibri"/>
                <a:ea typeface="Calibri"/>
                <a:cs typeface="Calibri"/>
                <a:sym typeface="Calibri"/>
              </a:rPr>
              <a:t>     </a:t>
            </a:r>
            <a:r>
              <a:rPr lang="en-US" sz="1000"/>
              <a:t>Wise Men and a Star</a:t>
            </a:r>
            <a:endParaRPr sz="1000"/>
          </a:p>
        </p:txBody>
      </p:sp>
      <p:sp>
        <p:nvSpPr>
          <p:cNvPr id="149" name="Google Shape;149;p22"/>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10</a:t>
            </a:fld>
            <a:endParaRPr sz="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3" descr="11_Christmas_WiseMen_1024_JPEG.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5" name="Google Shape;155;p23"/>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uFill>
                  <a:noFill/>
                </a:uFill>
                <a:latin typeface="Calibri"/>
                <a:ea typeface="Calibri"/>
                <a:cs typeface="Calibri"/>
                <a:sym typeface="Calibri"/>
                <a:hlinkClick r:id="rId4"/>
              </a:rPr>
              <a:t>www.missionbibleclass.org</a:t>
            </a:r>
            <a:r>
              <a:rPr lang="en-US" sz="1000" b="0" i="0" strike="noStrike" cap="none">
                <a:latin typeface="Calibri"/>
                <a:ea typeface="Calibri"/>
                <a:cs typeface="Calibri"/>
                <a:sym typeface="Calibri"/>
              </a:rPr>
              <a:t>     </a:t>
            </a:r>
            <a:r>
              <a:rPr lang="en-US" sz="1000"/>
              <a:t>Wise Men and a Star</a:t>
            </a:r>
            <a:endParaRPr sz="1000"/>
          </a:p>
        </p:txBody>
      </p:sp>
      <p:sp>
        <p:nvSpPr>
          <p:cNvPr id="156" name="Google Shape;156;p23"/>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11</a:t>
            </a:fld>
            <a:endParaRPr sz="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4" descr="12_Christmas_WiseMen_1024_JPEG.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62" name="Google Shape;162;p24"/>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uFill>
                  <a:noFill/>
                </a:uFill>
                <a:latin typeface="Calibri"/>
                <a:ea typeface="Calibri"/>
                <a:cs typeface="Calibri"/>
                <a:sym typeface="Calibri"/>
                <a:hlinkClick r:id="rId4"/>
              </a:rPr>
              <a:t>www.missionbibleclass.org</a:t>
            </a:r>
            <a:r>
              <a:rPr lang="en-US" sz="1000" b="0" i="0" strike="noStrike" cap="none">
                <a:latin typeface="Calibri"/>
                <a:ea typeface="Calibri"/>
                <a:cs typeface="Calibri"/>
                <a:sym typeface="Calibri"/>
              </a:rPr>
              <a:t>     </a:t>
            </a:r>
            <a:r>
              <a:rPr lang="en-US" sz="1000"/>
              <a:t>Wise Men and a Star</a:t>
            </a:r>
            <a:endParaRPr sz="1000"/>
          </a:p>
        </p:txBody>
      </p:sp>
      <p:sp>
        <p:nvSpPr>
          <p:cNvPr id="163" name="Google Shape;163;p24"/>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12</a:t>
            </a:fld>
            <a:endParaRPr sz="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5" descr="14_Christmas_WiseMen_1024_JPEG.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69" name="Google Shape;169;p25"/>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uFill>
                  <a:noFill/>
                </a:uFill>
                <a:latin typeface="Calibri"/>
                <a:ea typeface="Calibri"/>
                <a:cs typeface="Calibri"/>
                <a:sym typeface="Calibri"/>
                <a:hlinkClick r:id="rId4"/>
              </a:rPr>
              <a:t>www.missionbibleclass.org</a:t>
            </a:r>
            <a:r>
              <a:rPr lang="en-US" sz="1000" b="0" i="0" strike="noStrike" cap="none">
                <a:latin typeface="Calibri"/>
                <a:ea typeface="Calibri"/>
                <a:cs typeface="Calibri"/>
                <a:sym typeface="Calibri"/>
              </a:rPr>
              <a:t>     </a:t>
            </a:r>
            <a:r>
              <a:rPr lang="en-US" sz="1000"/>
              <a:t>Wise Men and a Star</a:t>
            </a:r>
            <a:endParaRPr sz="1000"/>
          </a:p>
        </p:txBody>
      </p:sp>
      <p:sp>
        <p:nvSpPr>
          <p:cNvPr id="170" name="Google Shape;170;p25"/>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13</a:t>
            </a:fld>
            <a:endParaRPr sz="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630238" y="314700"/>
            <a:ext cx="3952800" cy="624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Font typeface="Calibri"/>
              <a:buNone/>
            </a:pPr>
            <a:r>
              <a:rPr lang="en-US" sz="2000" b="1" i="0" u="none" strike="noStrike" cap="none">
                <a:solidFill>
                  <a:schemeClr val="dk1"/>
                </a:solidFill>
                <a:latin typeface="Calibri"/>
                <a:ea typeface="Calibri"/>
                <a:cs typeface="Calibri"/>
                <a:sym typeface="Calibri"/>
              </a:rPr>
              <a:t>Teacher Notes Page 1</a:t>
            </a:r>
            <a:endParaRPr sz="2000" b="1" i="0" u="none" strike="noStrike" cap="none">
              <a:solidFill>
                <a:schemeClr val="dk1"/>
              </a:solidFill>
              <a:latin typeface="Calibri"/>
              <a:ea typeface="Calibri"/>
              <a:cs typeface="Calibri"/>
              <a:sym typeface="Calibri"/>
            </a:endParaRPr>
          </a:p>
        </p:txBody>
      </p:sp>
      <p:sp>
        <p:nvSpPr>
          <p:cNvPr id="176" name="Google Shape;176;p26"/>
          <p:cNvSpPr txBox="1">
            <a:spLocks noGrp="1"/>
          </p:cNvSpPr>
          <p:nvPr>
            <p:ph type="body" idx="2"/>
          </p:nvPr>
        </p:nvSpPr>
        <p:spPr>
          <a:xfrm>
            <a:off x="370200" y="1038200"/>
            <a:ext cx="4117200" cy="5481300"/>
          </a:xfrm>
          <a:prstGeom prst="rect">
            <a:avLst/>
          </a:prstGeom>
          <a:noFill/>
          <a:ln>
            <a:noFill/>
          </a:ln>
        </p:spPr>
        <p:txBody>
          <a:bodyPr spcFirstLastPara="1" wrap="square" lIns="91425" tIns="91425" rIns="91425" bIns="91425" anchor="t" anchorCtr="0">
            <a:noAutofit/>
          </a:bodyPr>
          <a:lstStyle/>
          <a:p>
            <a:pPr marL="57150" marR="41132" lvl="0" indent="0" algn="l" rtl="0">
              <a:lnSpc>
                <a:spcPct val="115000"/>
              </a:lnSpc>
              <a:spcBef>
                <a:spcPts val="1200"/>
              </a:spcBef>
              <a:spcAft>
                <a:spcPts val="0"/>
              </a:spcAft>
              <a:buClr>
                <a:schemeClr val="dk1"/>
              </a:buClr>
              <a:buSzPts val="1100"/>
              <a:buFont typeface="Arial"/>
              <a:buNone/>
            </a:pPr>
            <a:r>
              <a:rPr lang="en-US" sz="1100"/>
              <a:t>1. Cover: Wise Men and a Star Matthew 2:1-18</a:t>
            </a:r>
            <a:endParaRPr sz="1100"/>
          </a:p>
          <a:p>
            <a:pPr marL="57150" marR="41132" lvl="0" indent="0" algn="l" rtl="0">
              <a:lnSpc>
                <a:spcPct val="115000"/>
              </a:lnSpc>
              <a:spcBef>
                <a:spcPts val="1200"/>
              </a:spcBef>
              <a:spcAft>
                <a:spcPts val="0"/>
              </a:spcAft>
              <a:buClr>
                <a:schemeClr val="dk1"/>
              </a:buClr>
              <a:buSzPts val="1100"/>
              <a:buFont typeface="Arial"/>
              <a:buNone/>
            </a:pPr>
            <a:r>
              <a:rPr lang="en-US" sz="1100"/>
              <a:t>2. Far to the east of Bethlehem there were men who were referred to as “magi”. The magi were considered to be very wise.  Even though they were wise in many ways the magi did not worship God.</a:t>
            </a:r>
            <a:endParaRPr sz="1100"/>
          </a:p>
          <a:p>
            <a:pPr marL="57150" marR="41132" lvl="0" indent="0" algn="l" rtl="0">
              <a:lnSpc>
                <a:spcPct val="115000"/>
              </a:lnSpc>
              <a:spcBef>
                <a:spcPts val="1200"/>
              </a:spcBef>
              <a:spcAft>
                <a:spcPts val="0"/>
              </a:spcAft>
              <a:buClr>
                <a:schemeClr val="dk1"/>
              </a:buClr>
              <a:buSzPts val="1100"/>
              <a:buFont typeface="Arial"/>
              <a:buNone/>
            </a:pPr>
            <a:r>
              <a:rPr lang="en-US" sz="1100"/>
              <a:t>The magi did, however, study science and the stars. They had seen the stars many times but there was something very different about one star they began to see in the sky.  There was something so special about this star that the magi knew they must go and see what it was about.  </a:t>
            </a:r>
            <a:endParaRPr sz="1100"/>
          </a:p>
          <a:p>
            <a:pPr marL="57150" marR="41132" lvl="0" indent="0" algn="l" rtl="0">
              <a:lnSpc>
                <a:spcPct val="115000"/>
              </a:lnSpc>
              <a:spcBef>
                <a:spcPts val="1200"/>
              </a:spcBef>
              <a:spcAft>
                <a:spcPts val="0"/>
              </a:spcAft>
              <a:buClr>
                <a:schemeClr val="dk1"/>
              </a:buClr>
              <a:buSzPts val="1100"/>
              <a:buFont typeface="Arial"/>
              <a:buNone/>
            </a:pPr>
            <a:r>
              <a:rPr lang="en-US" sz="1100"/>
              <a:t>3. After studying the star the magi began to follow it. This star was so special that they realised that it was leading them to a king.  The king of the Jews.  This was exciting!  They wanted to worship this new king.</a:t>
            </a:r>
            <a:endParaRPr sz="1100"/>
          </a:p>
          <a:p>
            <a:pPr marL="57150" marR="41132" lvl="0" indent="0" algn="l" rtl="0">
              <a:lnSpc>
                <a:spcPct val="115000"/>
              </a:lnSpc>
              <a:spcBef>
                <a:spcPts val="1200"/>
              </a:spcBef>
              <a:spcAft>
                <a:spcPts val="0"/>
              </a:spcAft>
              <a:buClr>
                <a:schemeClr val="dk1"/>
              </a:buClr>
              <a:buSzPts val="1100"/>
              <a:buFont typeface="Arial"/>
              <a:buNone/>
            </a:pPr>
            <a:r>
              <a:rPr lang="en-US" sz="1100"/>
              <a:t>4. The star was over the town of Bethlehem but the magi decided to stop in the city of Jerusalem on the way.  Herod was the King of the Jews and he lived in a palace in Jerusalem.  The magi thought that since he was a king that surely Herod would know about the new king.</a:t>
            </a:r>
            <a:endParaRPr sz="1100"/>
          </a:p>
          <a:p>
            <a:pPr marL="57150" marR="41132" lvl="0" indent="0" algn="l" rtl="0">
              <a:lnSpc>
                <a:spcPct val="115000"/>
              </a:lnSpc>
              <a:spcBef>
                <a:spcPts val="1200"/>
              </a:spcBef>
              <a:spcAft>
                <a:spcPts val="1200"/>
              </a:spcAft>
              <a:buClr>
                <a:schemeClr val="dk1"/>
              </a:buClr>
              <a:buSzPts val="1100"/>
              <a:buFont typeface="Arial"/>
              <a:buNone/>
            </a:pPr>
            <a:r>
              <a:rPr lang="en-US" sz="1100"/>
              <a:t>“Where is the one who has been born king of the Jews?” the wise men asked Herod, “We saw his star when it rose and have come to worship him.”  They wanted to give him gifts and praise him like a king deserved.</a:t>
            </a:r>
            <a:endParaRPr sz="1100"/>
          </a:p>
        </p:txBody>
      </p:sp>
      <p:sp>
        <p:nvSpPr>
          <p:cNvPr id="177" name="Google Shape;177;p26"/>
          <p:cNvSpPr txBox="1"/>
          <p:nvPr/>
        </p:nvSpPr>
        <p:spPr>
          <a:xfrm>
            <a:off x="4789488" y="1268413"/>
            <a:ext cx="3444900" cy="493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1200" b="0" i="0" u="none" strike="noStrike" cap="none">
              <a:solidFill>
                <a:srgbClr val="FF0000"/>
              </a:solidFill>
              <a:latin typeface="Calibri"/>
              <a:ea typeface="Calibri"/>
              <a:cs typeface="Calibri"/>
              <a:sym typeface="Calibri"/>
            </a:endParaRPr>
          </a:p>
        </p:txBody>
      </p:sp>
      <p:sp>
        <p:nvSpPr>
          <p:cNvPr id="178" name="Google Shape;178;p26"/>
          <p:cNvSpPr/>
          <p:nvPr/>
        </p:nvSpPr>
        <p:spPr>
          <a:xfrm>
            <a:off x="4665800" y="924125"/>
            <a:ext cx="3952800" cy="5481300"/>
          </a:xfrm>
          <a:prstGeom prst="rect">
            <a:avLst/>
          </a:prstGeom>
          <a:noFill/>
          <a:ln>
            <a:noFill/>
          </a:ln>
        </p:spPr>
        <p:txBody>
          <a:bodyPr spcFirstLastPara="1" wrap="square" lIns="91425" tIns="45700" rIns="17625" bIns="45700" anchor="t" anchorCtr="0">
            <a:noAutofit/>
          </a:bodyPr>
          <a:lstStyle/>
          <a:p>
            <a:pPr marL="228600" marR="0" lvl="0" indent="0" algn="l" rtl="0">
              <a:lnSpc>
                <a:spcPct val="115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5. King Herod seemed puzzled.  He called together the chief priests and teachers of the law and asked for their advice.  Herod was the king.  Had the priests and teachers of the law ever hear about another king.</a:t>
            </a:r>
            <a:endParaRPr sz="1100">
              <a:solidFill>
                <a:schemeClr val="dk1"/>
              </a:solidFill>
              <a:latin typeface="Calibri"/>
              <a:ea typeface="Calibri"/>
              <a:cs typeface="Calibri"/>
              <a:sym typeface="Calibri"/>
            </a:endParaRPr>
          </a:p>
          <a:p>
            <a:pPr marL="228600" marR="0" lvl="0" indent="0" algn="l" rtl="0">
              <a:lnSpc>
                <a:spcPct val="115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These advisers knew what the prophets had written about in the Old Testament.  They knew that God was sending a Messiah to save his people.  The prophets had said that the Messiah, the real King of the Jews, would be born in Bethlehem. </a:t>
            </a:r>
            <a:endParaRPr sz="1100">
              <a:solidFill>
                <a:schemeClr val="dk1"/>
              </a:solidFill>
              <a:latin typeface="Calibri"/>
              <a:ea typeface="Calibri"/>
              <a:cs typeface="Calibri"/>
              <a:sym typeface="Calibri"/>
            </a:endParaRPr>
          </a:p>
          <a:p>
            <a:pPr marL="228600" marR="0" lvl="0" indent="0" algn="l" rtl="0">
              <a:lnSpc>
                <a:spcPct val="115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“real King of the Jews?”.  This meant that when the Messiah came, he would be more important than King Herod.  King Herod did not want anyone to be more important than him! He was king and he liked himself a lot. He knew he had to find out where this new king was. He had to get rid of him.</a:t>
            </a:r>
            <a:endParaRPr sz="1100">
              <a:solidFill>
                <a:schemeClr val="dk1"/>
              </a:solidFill>
              <a:latin typeface="Calibri"/>
              <a:ea typeface="Calibri"/>
              <a:cs typeface="Calibri"/>
              <a:sym typeface="Calibri"/>
            </a:endParaRPr>
          </a:p>
          <a:p>
            <a:pPr marL="228600" marR="0" lvl="0" indent="0" algn="l" rtl="0">
              <a:lnSpc>
                <a:spcPct val="115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6. So Herod came back to the Magi and tried to trick them.  He told them to go and find the newborn king so he could go and worship him and give him honour too. </a:t>
            </a:r>
            <a:endParaRPr sz="1100">
              <a:solidFill>
                <a:schemeClr val="dk1"/>
              </a:solidFill>
              <a:latin typeface="Calibri"/>
              <a:ea typeface="Calibri"/>
              <a:cs typeface="Calibri"/>
              <a:sym typeface="Calibri"/>
            </a:endParaRPr>
          </a:p>
          <a:p>
            <a:pPr marL="228600" marR="0" lvl="0" indent="0" algn="l" rtl="0">
              <a:lnSpc>
                <a:spcPct val="115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But this was a trick.  King Herod didn’t really want to worship the new king – he wanted to kill him!  He just wanted to follow the magi so he would know where the new king was.</a:t>
            </a:r>
            <a:endParaRPr sz="1100">
              <a:solidFill>
                <a:schemeClr val="dk1"/>
              </a:solidFill>
              <a:latin typeface="Calibri"/>
              <a:ea typeface="Calibri"/>
              <a:cs typeface="Calibri"/>
              <a:sym typeface="Calibri"/>
            </a:endParaRPr>
          </a:p>
          <a:p>
            <a:pPr marL="228600" marR="0" lvl="0" indent="0" algn="l" rtl="0">
              <a:lnSpc>
                <a:spcPct val="115000"/>
              </a:lnSpc>
              <a:spcBef>
                <a:spcPts val="1200"/>
              </a:spcBef>
              <a:spcAft>
                <a:spcPts val="1200"/>
              </a:spcAft>
              <a:buClr>
                <a:schemeClr val="dk1"/>
              </a:buClr>
              <a:buSzPts val="1100"/>
              <a:buFont typeface="Arial"/>
              <a:buNone/>
            </a:pPr>
            <a:r>
              <a:rPr lang="en-US" sz="1100">
                <a:solidFill>
                  <a:schemeClr val="dk1"/>
                </a:solidFill>
                <a:latin typeface="Calibri"/>
                <a:ea typeface="Calibri"/>
                <a:cs typeface="Calibri"/>
                <a:sym typeface="Calibri"/>
              </a:rPr>
              <a:t>7. The star began to shine again so the wise men followed it once again.  Soon they found the house in Bethlehem where Joseph, Mary and their little boy, Jesus were staying.</a:t>
            </a:r>
            <a:endParaRPr sz="1100">
              <a:solidFill>
                <a:schemeClr val="dk1"/>
              </a:solidFill>
              <a:latin typeface="Calibri"/>
              <a:ea typeface="Calibri"/>
              <a:cs typeface="Calibri"/>
              <a:sym typeface="Calibri"/>
            </a:endParaRPr>
          </a:p>
        </p:txBody>
      </p:sp>
      <p:sp>
        <p:nvSpPr>
          <p:cNvPr id="179" name="Google Shape;179;p26"/>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uFill>
                  <a:noFill/>
                </a:uFill>
                <a:latin typeface="Calibri"/>
                <a:ea typeface="Calibri"/>
                <a:cs typeface="Calibri"/>
                <a:sym typeface="Calibri"/>
                <a:hlinkClick r:id="rId3"/>
              </a:rPr>
              <a:t>www.missionbibleclass.org</a:t>
            </a:r>
            <a:r>
              <a:rPr lang="en-US" sz="1000" b="0" i="0" strike="noStrike" cap="none">
                <a:latin typeface="Calibri"/>
                <a:ea typeface="Calibri"/>
                <a:cs typeface="Calibri"/>
                <a:sym typeface="Calibri"/>
              </a:rPr>
              <a:t>     </a:t>
            </a:r>
            <a:r>
              <a:rPr lang="en-US" sz="1000"/>
              <a:t>Wise Men and a Star</a:t>
            </a:r>
            <a:endParaRPr sz="1000"/>
          </a:p>
        </p:txBody>
      </p:sp>
      <p:sp>
        <p:nvSpPr>
          <p:cNvPr id="180" name="Google Shape;180;p26"/>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14</a:t>
            </a:fld>
            <a:endParaRPr sz="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630238" y="314700"/>
            <a:ext cx="3952800" cy="624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Font typeface="Calibri"/>
              <a:buNone/>
            </a:pPr>
            <a:r>
              <a:rPr lang="en-US" sz="2000" b="1" i="0" u="none" strike="noStrike" cap="none">
                <a:solidFill>
                  <a:schemeClr val="dk1"/>
                </a:solidFill>
                <a:latin typeface="Calibri"/>
                <a:ea typeface="Calibri"/>
                <a:cs typeface="Calibri"/>
                <a:sym typeface="Calibri"/>
              </a:rPr>
              <a:t>Teacher Notes Page </a:t>
            </a:r>
            <a:r>
              <a:rPr lang="en-US"/>
              <a:t>2</a:t>
            </a:r>
            <a:endParaRPr sz="2000" b="1" i="0" u="none" strike="noStrike" cap="none">
              <a:solidFill>
                <a:schemeClr val="dk1"/>
              </a:solidFill>
              <a:latin typeface="Calibri"/>
              <a:ea typeface="Calibri"/>
              <a:cs typeface="Calibri"/>
              <a:sym typeface="Calibri"/>
            </a:endParaRPr>
          </a:p>
        </p:txBody>
      </p:sp>
      <p:sp>
        <p:nvSpPr>
          <p:cNvPr id="186" name="Google Shape;186;p27"/>
          <p:cNvSpPr txBox="1">
            <a:spLocks noGrp="1"/>
          </p:cNvSpPr>
          <p:nvPr>
            <p:ph type="body" idx="2"/>
          </p:nvPr>
        </p:nvSpPr>
        <p:spPr>
          <a:xfrm>
            <a:off x="630925" y="938700"/>
            <a:ext cx="4001100" cy="558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t>8. Mary and Joseph told the wise men all about how Jesus had been born in a stable. They told them about the angels singing to the shepherds when they announced his birth.</a:t>
            </a:r>
            <a:endParaRPr sz="1100"/>
          </a:p>
          <a:p>
            <a:pPr marL="0" lvl="0" indent="0" algn="l" rtl="0">
              <a:lnSpc>
                <a:spcPct val="115000"/>
              </a:lnSpc>
              <a:spcBef>
                <a:spcPts val="1200"/>
              </a:spcBef>
              <a:spcAft>
                <a:spcPts val="0"/>
              </a:spcAft>
              <a:buClr>
                <a:schemeClr val="dk1"/>
              </a:buClr>
              <a:buSzPts val="1100"/>
              <a:buFont typeface="Arial"/>
              <a:buNone/>
            </a:pPr>
            <a:r>
              <a:rPr lang="en-US" sz="1100"/>
              <a:t>The wise men knew immediately that this little boy was truly the new king of the Jews. They bowed down in front of him and gave him very expensive gifts from their country in the east. The gifts were gold, incense and myrrh. These were the kinds of expensive gifts that people would give to a king. The Magi gave Jesus this special honour.</a:t>
            </a:r>
            <a:endParaRPr sz="1100"/>
          </a:p>
          <a:p>
            <a:pPr marL="0" lvl="0" indent="0" algn="l" rtl="0">
              <a:lnSpc>
                <a:spcPct val="115000"/>
              </a:lnSpc>
              <a:spcBef>
                <a:spcPts val="1200"/>
              </a:spcBef>
              <a:spcAft>
                <a:spcPts val="0"/>
              </a:spcAft>
              <a:buClr>
                <a:schemeClr val="dk1"/>
              </a:buClr>
              <a:buSzPts val="1100"/>
              <a:buFont typeface="Arial"/>
              <a:buNone/>
            </a:pPr>
            <a:r>
              <a:rPr lang="en-US" sz="1100"/>
              <a:t>9. The magi had a dream and knew that King Herod was going to try to kill Jesus. The magi did not want to tell King Herod where to find Jesus.  They went back home a different way so that King Herod would not be able to follow them.</a:t>
            </a:r>
            <a:endParaRPr sz="1100"/>
          </a:p>
          <a:p>
            <a:pPr marL="0" lvl="0" indent="0" algn="l" rtl="0">
              <a:lnSpc>
                <a:spcPct val="115000"/>
              </a:lnSpc>
              <a:spcBef>
                <a:spcPts val="1200"/>
              </a:spcBef>
              <a:spcAft>
                <a:spcPts val="0"/>
              </a:spcAft>
              <a:buClr>
                <a:schemeClr val="dk1"/>
              </a:buClr>
              <a:buSzPts val="1100"/>
              <a:buFont typeface="Arial"/>
              <a:buNone/>
            </a:pPr>
            <a:r>
              <a:rPr lang="en-US" sz="1100"/>
              <a:t>10. The magi weren’t the only ones to have a dream. An angel appeared to Joseph in a dream and said, “Joseph, get up, take the child and his mother and escape to Egypt. Stay there until I tell you. If you don’t go then Herod will search and find your son. Then he will kill him.”</a:t>
            </a:r>
            <a:endParaRPr sz="1100"/>
          </a:p>
          <a:p>
            <a:pPr marL="0" lvl="0" indent="0" algn="l" rtl="0">
              <a:lnSpc>
                <a:spcPct val="115000"/>
              </a:lnSpc>
              <a:spcBef>
                <a:spcPts val="1200"/>
              </a:spcBef>
              <a:spcAft>
                <a:spcPts val="0"/>
              </a:spcAft>
              <a:buClr>
                <a:schemeClr val="dk1"/>
              </a:buClr>
              <a:buSzPts val="1100"/>
              <a:buFont typeface="Arial"/>
              <a:buNone/>
            </a:pPr>
            <a:r>
              <a:rPr lang="en-US" sz="1100"/>
              <a:t>11. So Joseph got up at that very moment. In the middle of the night he took his family on the long trip to Egypt. They were safe.</a:t>
            </a:r>
            <a:endParaRPr sz="1100"/>
          </a:p>
          <a:p>
            <a:pPr marL="0" lvl="0" indent="0" algn="l" rtl="0">
              <a:lnSpc>
                <a:spcPct val="115000"/>
              </a:lnSpc>
              <a:spcBef>
                <a:spcPts val="1200"/>
              </a:spcBef>
              <a:spcAft>
                <a:spcPts val="0"/>
              </a:spcAft>
              <a:buClr>
                <a:schemeClr val="dk1"/>
              </a:buClr>
              <a:buSzPts val="1100"/>
              <a:buFont typeface="Arial"/>
              <a:buNone/>
            </a:pPr>
            <a:endParaRPr sz="1100"/>
          </a:p>
          <a:p>
            <a:pPr marL="0" lvl="0" indent="0" algn="l" rtl="0">
              <a:lnSpc>
                <a:spcPct val="115000"/>
              </a:lnSpc>
              <a:spcBef>
                <a:spcPts val="1200"/>
              </a:spcBef>
              <a:spcAft>
                <a:spcPts val="1200"/>
              </a:spcAft>
              <a:buClr>
                <a:schemeClr val="dk1"/>
              </a:buClr>
              <a:buSzPts val="1100"/>
              <a:buFont typeface="Arial"/>
              <a:buNone/>
            </a:pPr>
            <a:endParaRPr sz="1100"/>
          </a:p>
        </p:txBody>
      </p:sp>
      <p:sp>
        <p:nvSpPr>
          <p:cNvPr id="187" name="Google Shape;187;p27"/>
          <p:cNvSpPr/>
          <p:nvPr/>
        </p:nvSpPr>
        <p:spPr>
          <a:xfrm>
            <a:off x="4926375" y="1002600"/>
            <a:ext cx="3867900" cy="5301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a:solidFill>
                  <a:schemeClr val="dk1"/>
                </a:solidFill>
                <a:latin typeface="Calibri"/>
                <a:ea typeface="Calibri"/>
                <a:cs typeface="Calibri"/>
                <a:sym typeface="Calibri"/>
              </a:rPr>
              <a:t>12. It was a good thing that Joseph did act quickly. When the other Magi and I did not return to King Herod he got very angry. King Herod ordered his soldiers to kill every single little Jewish boy under the age of two. He did not know that Jesus was already gone so he thought that he could kill him this way. What a sad day.</a:t>
            </a:r>
            <a:endParaRPr sz="11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1100">
                <a:solidFill>
                  <a:schemeClr val="dk1"/>
                </a:solidFill>
                <a:latin typeface="Calibri"/>
                <a:ea typeface="Calibri"/>
                <a:cs typeface="Calibri"/>
                <a:sym typeface="Calibri"/>
              </a:rPr>
              <a:t>13. But God kept Jesus safe! Jesus was God’s special gift to the world. The wise men knew that Jesus was special so they wanted to give him special honour. </a:t>
            </a:r>
            <a:endParaRPr sz="11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1100">
                <a:solidFill>
                  <a:schemeClr val="dk1"/>
                </a:solidFill>
                <a:latin typeface="Calibri"/>
                <a:ea typeface="Calibri"/>
                <a:cs typeface="Calibri"/>
                <a:sym typeface="Calibri"/>
              </a:rPr>
              <a:t>Are you like the wise men? You can give Jesus special honour by obeying him and telling him how much you love him. Have you given Jesus honour today?</a:t>
            </a:r>
            <a:endParaRPr sz="1100">
              <a:solidFill>
                <a:schemeClr val="dk1"/>
              </a:solidFill>
              <a:latin typeface="Calibri"/>
              <a:ea typeface="Calibri"/>
              <a:cs typeface="Calibri"/>
              <a:sym typeface="Calibri"/>
            </a:endParaRPr>
          </a:p>
          <a:p>
            <a:pPr marL="228600" lvl="0" indent="0" algn="l" rtl="0">
              <a:lnSpc>
                <a:spcPct val="115000"/>
              </a:lnSpc>
              <a:spcBef>
                <a:spcPts val="1200"/>
              </a:spcBef>
              <a:spcAft>
                <a:spcPts val="120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188" name="Google Shape;188;p27"/>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uFill>
                  <a:noFill/>
                </a:uFill>
                <a:latin typeface="Calibri"/>
                <a:ea typeface="Calibri"/>
                <a:cs typeface="Calibri"/>
                <a:sym typeface="Calibri"/>
                <a:hlinkClick r:id="rId3"/>
              </a:rPr>
              <a:t>www.missionbibleclass.org</a:t>
            </a:r>
            <a:r>
              <a:rPr lang="en-US" sz="1000" b="0" i="0" strike="noStrike" cap="none">
                <a:latin typeface="Calibri"/>
                <a:ea typeface="Calibri"/>
                <a:cs typeface="Calibri"/>
                <a:sym typeface="Calibri"/>
              </a:rPr>
              <a:t>     </a:t>
            </a:r>
            <a:r>
              <a:rPr lang="en-US" sz="1000"/>
              <a:t>Wise Men and a Star</a:t>
            </a:r>
            <a:endParaRPr sz="1000"/>
          </a:p>
        </p:txBody>
      </p:sp>
      <p:sp>
        <p:nvSpPr>
          <p:cNvPr id="189" name="Google Shape;189;p27"/>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15</a:t>
            </a:fld>
            <a:endParaRPr sz="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p:nvPr/>
        </p:nvSpPr>
        <p:spPr>
          <a:xfrm>
            <a:off x="0" y="4743449"/>
            <a:ext cx="9144000" cy="2114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196" name="Google Shape;196;p28"/>
          <p:cNvGrpSpPr/>
          <p:nvPr/>
        </p:nvGrpSpPr>
        <p:grpSpPr>
          <a:xfrm>
            <a:off x="708545" y="5045749"/>
            <a:ext cx="7909980" cy="1589575"/>
            <a:chOff x="708545" y="5045749"/>
            <a:chExt cx="7909980" cy="1589575"/>
          </a:xfrm>
        </p:grpSpPr>
        <p:pic>
          <p:nvPicPr>
            <p:cNvPr id="197" name="Google Shape;197;p28" descr="MBC - 400x400 a little background.png"/>
            <p:cNvPicPr preferRelativeResize="0"/>
            <p:nvPr/>
          </p:nvPicPr>
          <p:blipFill rotWithShape="1">
            <a:blip r:embed="rId3">
              <a:alphaModFix/>
            </a:blip>
            <a:srcRect/>
            <a:stretch/>
          </p:blipFill>
          <p:spPr>
            <a:xfrm>
              <a:off x="708545" y="5045749"/>
              <a:ext cx="1589575" cy="1589575"/>
            </a:xfrm>
            <a:prstGeom prst="rect">
              <a:avLst/>
            </a:prstGeom>
            <a:noFill/>
            <a:ln>
              <a:noFill/>
            </a:ln>
          </p:spPr>
        </p:pic>
        <p:sp>
          <p:nvSpPr>
            <p:cNvPr id="198" name="Google Shape;198;p28"/>
            <p:cNvSpPr txBox="1"/>
            <p:nvPr/>
          </p:nvSpPr>
          <p:spPr>
            <a:xfrm>
              <a:off x="2298125" y="5303520"/>
              <a:ext cx="6320400" cy="12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Calibri"/>
                <a:buNone/>
              </a:pPr>
              <a:r>
                <a:rPr lang="en-US" sz="2000" b="0" i="0" u="none" strike="noStrike" cap="none">
                  <a:solidFill>
                    <a:schemeClr val="dk1"/>
                  </a:solidFill>
                  <a:latin typeface="Calibri"/>
                  <a:ea typeface="Calibri"/>
                  <a:cs typeface="Calibri"/>
                  <a:sym typeface="Calibri"/>
                </a:rPr>
                <a:t>Please visit </a:t>
              </a:r>
              <a:r>
                <a:rPr lang="en-US" sz="2000" b="0" i="0" u="sng" strike="noStrike" cap="none">
                  <a:solidFill>
                    <a:schemeClr val="hlink"/>
                  </a:solidFill>
                  <a:latin typeface="Calibri"/>
                  <a:ea typeface="Calibri"/>
                  <a:cs typeface="Calibri"/>
                  <a:sym typeface="Calibri"/>
                  <a:hlinkClick r:id="rId4"/>
                </a:rPr>
                <a:t>www.missionbibleclass.org</a:t>
              </a:r>
              <a:r>
                <a:rPr lang="en-US" sz="2000" b="0" i="0" u="none" strike="noStrike" cap="none">
                  <a:solidFill>
                    <a:schemeClr val="dk1"/>
                  </a:solidFill>
                  <a:latin typeface="Calibri"/>
                  <a:ea typeface="Calibri"/>
                  <a:cs typeface="Calibri"/>
                  <a:sym typeface="Calibri"/>
                </a:rPr>
                <a:t> to find this and many other free resources to help you </a:t>
              </a:r>
              <a:br>
                <a:rPr lang="en-US" sz="2000" b="0" i="0" u="none" strike="noStrike" cap="none">
                  <a:solidFill>
                    <a:schemeClr val="dk1"/>
                  </a:solidFill>
                  <a:latin typeface="Calibri"/>
                  <a:ea typeface="Calibri"/>
                  <a:cs typeface="Calibri"/>
                  <a:sym typeface="Calibri"/>
                </a:rPr>
              </a:br>
              <a:r>
                <a:rPr lang="en-US" sz="2000" b="0" i="0" u="none" strike="noStrike" cap="none">
                  <a:solidFill>
                    <a:schemeClr val="dk1"/>
                  </a:solidFill>
                  <a:latin typeface="Calibri"/>
                  <a:ea typeface="Calibri"/>
                  <a:cs typeface="Calibri"/>
                  <a:sym typeface="Calibri"/>
                </a:rPr>
                <a:t>teach the Bible to children. </a:t>
              </a:r>
              <a:endParaRPr sz="2000" b="0" i="0" u="none" strike="noStrike" cap="none">
                <a:solidFill>
                  <a:schemeClr val="dk1"/>
                </a:solidFill>
                <a:latin typeface="Calibri"/>
                <a:ea typeface="Calibri"/>
                <a:cs typeface="Calibri"/>
                <a:sym typeface="Calibri"/>
              </a:endParaRPr>
            </a:p>
          </p:txBody>
        </p:sp>
      </p:grpSp>
      <p:sp>
        <p:nvSpPr>
          <p:cNvPr id="199" name="Google Shape;199;p28"/>
          <p:cNvSpPr txBox="1">
            <a:spLocks noGrp="1"/>
          </p:cNvSpPr>
          <p:nvPr>
            <p:ph type="title"/>
          </p:nvPr>
        </p:nvSpPr>
        <p:spPr>
          <a:xfrm>
            <a:off x="628650" y="3205248"/>
            <a:ext cx="7989900" cy="15381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0"/>
              </a:spcAft>
              <a:buClr>
                <a:schemeClr val="dk1"/>
              </a:buClr>
              <a:buSzPts val="1800"/>
              <a:buFont typeface="Calibri"/>
              <a:buNone/>
            </a:pPr>
            <a:r>
              <a:rPr lang="en-US" sz="1600"/>
              <a:t>Attributions: This visual aid was constructed by Mary Nelson </a:t>
            </a:r>
            <a:r>
              <a:rPr lang="en-US" sz="1600" u="sng">
                <a:solidFill>
                  <a:schemeClr val="hlink"/>
                </a:solidFill>
                <a:hlinkClick r:id="rId4"/>
              </a:rPr>
              <a:t>www.missionbibleclass.org</a:t>
            </a:r>
            <a:r>
              <a:rPr lang="en-US" sz="1600"/>
              <a:t> using: </a:t>
            </a:r>
            <a:endParaRPr sz="1600"/>
          </a:p>
          <a:p>
            <a:pPr marL="457200" lvl="0" indent="-317500" algn="l" rtl="0">
              <a:lnSpc>
                <a:spcPct val="90000"/>
              </a:lnSpc>
              <a:spcBef>
                <a:spcPts val="0"/>
              </a:spcBef>
              <a:spcAft>
                <a:spcPts val="0"/>
              </a:spcAft>
              <a:buSzPts val="1400"/>
              <a:buChar char="●"/>
            </a:pPr>
            <a:r>
              <a:rPr lang="en-US" sz="1600"/>
              <a:t>Text and slideshow compilation by Mary Nelson</a:t>
            </a:r>
            <a:endParaRPr sz="1600"/>
          </a:p>
          <a:p>
            <a:pPr marL="457200" lvl="0" indent="-317500" algn="l" rtl="0">
              <a:lnSpc>
                <a:spcPct val="90000"/>
              </a:lnSpc>
              <a:spcBef>
                <a:spcPts val="0"/>
              </a:spcBef>
              <a:spcAft>
                <a:spcPts val="0"/>
              </a:spcAft>
              <a:buSzPts val="1400"/>
              <a:buChar char="●"/>
            </a:pPr>
            <a:r>
              <a:rPr lang="en-US" sz="1600"/>
              <a:t>Illustrations by Sweet Publishing </a:t>
            </a:r>
            <a:r>
              <a:rPr lang="en-US" sz="1600" u="sng">
                <a:solidFill>
                  <a:schemeClr val="hlink"/>
                </a:solidFill>
                <a:hlinkClick r:id="rId5"/>
              </a:rPr>
              <a:t>http://sweetpublishing.com/</a:t>
            </a:r>
            <a:r>
              <a:rPr lang="en-US" sz="1600"/>
              <a:t> </a:t>
            </a:r>
            <a:br>
              <a:rPr lang="en-US" sz="1600"/>
            </a:br>
            <a:r>
              <a:rPr lang="en-US" sz="1600"/>
              <a:t>As accessed through  </a:t>
            </a:r>
            <a:r>
              <a:rPr lang="en-US" sz="1600" u="sng">
                <a:solidFill>
                  <a:schemeClr val="hlink"/>
                </a:solidFill>
                <a:hlinkClick r:id="rId6"/>
              </a:rPr>
              <a:t>www.freebibleimages.org</a:t>
            </a:r>
            <a:r>
              <a:rPr lang="en-US" sz="1600"/>
              <a:t> </a:t>
            </a:r>
            <a:br>
              <a:rPr lang="en-US" sz="1600"/>
            </a:br>
            <a:r>
              <a:rPr lang="en-US" sz="1600"/>
              <a:t>Notice of Alteration: Text added to cover slide. </a:t>
            </a:r>
            <a:endParaRPr sz="1600"/>
          </a:p>
        </p:txBody>
      </p:sp>
      <p:pic>
        <p:nvPicPr>
          <p:cNvPr id="200" name="Google Shape;200;p28"/>
          <p:cNvPicPr preferRelativeResize="0"/>
          <p:nvPr/>
        </p:nvPicPr>
        <p:blipFill rotWithShape="1">
          <a:blip r:embed="rId7">
            <a:alphaModFix/>
          </a:blip>
          <a:srcRect/>
          <a:stretch/>
        </p:blipFill>
        <p:spPr>
          <a:xfrm>
            <a:off x="628650" y="790275"/>
            <a:ext cx="2400300" cy="839808"/>
          </a:xfrm>
          <a:prstGeom prst="rect">
            <a:avLst/>
          </a:prstGeom>
          <a:noFill/>
          <a:ln>
            <a:noFill/>
          </a:ln>
        </p:spPr>
      </p:pic>
      <p:sp>
        <p:nvSpPr>
          <p:cNvPr id="201" name="Google Shape;201;p28"/>
          <p:cNvSpPr txBox="1"/>
          <p:nvPr/>
        </p:nvSpPr>
        <p:spPr>
          <a:xfrm>
            <a:off x="628650" y="1887854"/>
            <a:ext cx="77556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Attribution-ShareAlike 3.0 Unported (CC BY-SA 3.0) </a:t>
            </a:r>
            <a:r>
              <a:rPr lang="en-US" sz="1600" b="0" i="0" u="sng" strike="noStrike" cap="none">
                <a:solidFill>
                  <a:schemeClr val="hlink"/>
                </a:solidFill>
                <a:latin typeface="Calibri"/>
                <a:ea typeface="Calibri"/>
                <a:cs typeface="Calibri"/>
                <a:sym typeface="Calibri"/>
                <a:hlinkClick r:id="rId8"/>
              </a:rPr>
              <a:t>https://creativecommons.org/licenses/by-sa/3.0/</a:t>
            </a:r>
            <a:r>
              <a:rPr lang="en-US"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User may reproduce it without permissions.</a:t>
            </a:r>
            <a:endParaRPr/>
          </a:p>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DOWNLOAD THIS SLIDESHOW FROM </a:t>
            </a:r>
            <a:r>
              <a:rPr lang="en-US" sz="1600" b="1"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www.missionbibleclass.org</a:t>
            </a:r>
            <a:r>
              <a:rPr lang="en-US" sz="1600" b="1" i="0" u="none" strike="noStrike" cap="none">
                <a:solidFill>
                  <a:srgbClr val="000000"/>
                </a:solidFill>
                <a:latin typeface="Calibri"/>
                <a:ea typeface="Calibri"/>
                <a:cs typeface="Calibri"/>
                <a:sym typeface="Calibri"/>
              </a:rPr>
              <a:t> </a:t>
            </a:r>
            <a:endParaRPr sz="1600" b="1" i="0" u="none" strike="noStrike" cap="none">
              <a:solidFill>
                <a:srgbClr val="000000"/>
              </a:solidFill>
              <a:latin typeface="Calibri"/>
              <a:ea typeface="Calibri"/>
              <a:cs typeface="Calibri"/>
              <a:sym typeface="Calibri"/>
            </a:endParaRPr>
          </a:p>
        </p:txBody>
      </p:sp>
      <p:sp>
        <p:nvSpPr>
          <p:cNvPr id="202" name="Google Shape;202;p28"/>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solidFill>
                  <a:srgbClr val="000000"/>
                </a:solidFill>
                <a:uFill>
                  <a:noFill/>
                </a:uFill>
                <a:latin typeface="Calibri"/>
                <a:ea typeface="Calibri"/>
                <a:cs typeface="Calibri"/>
                <a:sym typeface="Calibri"/>
                <a:hlinkClick r:id="rId9">
                  <a:extLst>
                    <a:ext uri="{A12FA001-AC4F-418D-AE19-62706E023703}">
                      <ahyp:hlinkClr xmlns:ahyp="http://schemas.microsoft.com/office/drawing/2018/hyperlinkcolor" val="tx"/>
                    </a:ext>
                  </a:extLst>
                </a:hlinkClick>
              </a:rPr>
              <a:t>www.missionbibleclass.org</a:t>
            </a:r>
            <a:r>
              <a:rPr lang="en-US" sz="1000" b="0" i="0" strike="noStrike" cap="none">
                <a:solidFill>
                  <a:srgbClr val="000000"/>
                </a:solidFill>
                <a:latin typeface="Calibri"/>
                <a:ea typeface="Calibri"/>
                <a:cs typeface="Calibri"/>
                <a:sym typeface="Calibri"/>
              </a:rPr>
              <a:t>     </a:t>
            </a:r>
            <a:r>
              <a:rPr lang="en-US" sz="1000">
                <a:solidFill>
                  <a:srgbClr val="000000"/>
                </a:solidFill>
              </a:rPr>
              <a:t>Wise Men and a Star</a:t>
            </a:r>
            <a:endParaRPr sz="1000">
              <a:solidFill>
                <a:srgbClr val="000000"/>
              </a:solidFill>
            </a:endParaRPr>
          </a:p>
        </p:txBody>
      </p:sp>
      <p:sp>
        <p:nvSpPr>
          <p:cNvPr id="203" name="Google Shape;203;p28"/>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sz="1000">
                <a:solidFill>
                  <a:schemeClr val="dk1"/>
                </a:solidFill>
              </a:rPr>
              <a:t>16</a:t>
            </a:fld>
            <a:endParaRPr sz="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descr="01_Christmas_WiseMen_1024_JPEG.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2" name="Google Shape;92;p14"/>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solidFill>
                  <a:srgbClr val="00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www.missionbibleclass.org</a:t>
            </a:r>
            <a:r>
              <a:rPr lang="en-US" sz="1000" b="0" i="0" strike="noStrike" cap="none">
                <a:solidFill>
                  <a:srgbClr val="000000"/>
                </a:solidFill>
                <a:latin typeface="Calibri"/>
                <a:ea typeface="Calibri"/>
                <a:cs typeface="Calibri"/>
                <a:sym typeface="Calibri"/>
              </a:rPr>
              <a:t>     </a:t>
            </a:r>
            <a:r>
              <a:rPr lang="en-US" sz="1000">
                <a:solidFill>
                  <a:srgbClr val="000000"/>
                </a:solidFill>
              </a:rPr>
              <a:t>Wise Men and a Star</a:t>
            </a:r>
            <a:endParaRPr sz="1000">
              <a:solidFill>
                <a:srgbClr val="000000"/>
              </a:solidFill>
            </a:endParaRPr>
          </a:p>
        </p:txBody>
      </p:sp>
      <p:sp>
        <p:nvSpPr>
          <p:cNvPr id="93" name="Google Shape;93;p14"/>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2</a:t>
            </a:fld>
            <a:endParaRPr sz="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5" descr="02_Christmas_WiseMen_1024_JPEG.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9" name="Google Shape;99;p15"/>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solidFill>
                  <a:srgbClr val="00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www.missionbibleclass.org</a:t>
            </a:r>
            <a:r>
              <a:rPr lang="en-US" sz="1000" b="0" i="0" strike="noStrike" cap="none">
                <a:solidFill>
                  <a:srgbClr val="000000"/>
                </a:solidFill>
                <a:latin typeface="Calibri"/>
                <a:ea typeface="Calibri"/>
                <a:cs typeface="Calibri"/>
                <a:sym typeface="Calibri"/>
              </a:rPr>
              <a:t>     </a:t>
            </a:r>
            <a:r>
              <a:rPr lang="en-US" sz="1000">
                <a:solidFill>
                  <a:srgbClr val="000000"/>
                </a:solidFill>
              </a:rPr>
              <a:t>Wise Men and a Star</a:t>
            </a:r>
            <a:endParaRPr sz="1000">
              <a:solidFill>
                <a:srgbClr val="000000"/>
              </a:solidFill>
            </a:endParaRPr>
          </a:p>
        </p:txBody>
      </p:sp>
      <p:sp>
        <p:nvSpPr>
          <p:cNvPr id="100" name="Google Shape;100;p15"/>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3</a:t>
            </a:fld>
            <a:endParaRPr sz="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6" descr="04_Christmas_WiseMen_1024_JPEG.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6" name="Google Shape;106;p16"/>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solidFill>
                  <a:srgbClr val="00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www.missionbibleclass.org</a:t>
            </a:r>
            <a:r>
              <a:rPr lang="en-US" sz="1000" b="0" i="0" strike="noStrike" cap="none">
                <a:solidFill>
                  <a:srgbClr val="000000"/>
                </a:solidFill>
                <a:latin typeface="Calibri"/>
                <a:ea typeface="Calibri"/>
                <a:cs typeface="Calibri"/>
                <a:sym typeface="Calibri"/>
              </a:rPr>
              <a:t>     </a:t>
            </a:r>
            <a:r>
              <a:rPr lang="en-US" sz="1000">
                <a:solidFill>
                  <a:srgbClr val="000000"/>
                </a:solidFill>
              </a:rPr>
              <a:t>Wise Men and a Star</a:t>
            </a:r>
            <a:endParaRPr sz="1000">
              <a:solidFill>
                <a:srgbClr val="000000"/>
              </a:solidFill>
            </a:endParaRPr>
          </a:p>
        </p:txBody>
      </p:sp>
      <p:sp>
        <p:nvSpPr>
          <p:cNvPr id="107" name="Google Shape;107;p16"/>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4</a:t>
            </a:fld>
            <a:endParaRPr sz="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7" descr="05_Christmas_WiseMen_1024_JPEG.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3" name="Google Shape;113;p17"/>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solidFill>
                  <a:srgbClr val="00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www.missionbibleclass.org</a:t>
            </a:r>
            <a:r>
              <a:rPr lang="en-US" sz="1000" b="0" i="0" strike="noStrike" cap="none">
                <a:solidFill>
                  <a:srgbClr val="000000"/>
                </a:solidFill>
                <a:latin typeface="Calibri"/>
                <a:ea typeface="Calibri"/>
                <a:cs typeface="Calibri"/>
                <a:sym typeface="Calibri"/>
              </a:rPr>
              <a:t>     </a:t>
            </a:r>
            <a:r>
              <a:rPr lang="en-US" sz="1000">
                <a:solidFill>
                  <a:srgbClr val="000000"/>
                </a:solidFill>
              </a:rPr>
              <a:t>Wise Men and a Star</a:t>
            </a:r>
            <a:endParaRPr sz="1000">
              <a:solidFill>
                <a:srgbClr val="000000"/>
              </a:solidFill>
            </a:endParaRPr>
          </a:p>
        </p:txBody>
      </p:sp>
      <p:sp>
        <p:nvSpPr>
          <p:cNvPr id="114" name="Google Shape;114;p17"/>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5</a:t>
            </a:fld>
            <a:endParaRPr sz="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descr="06_Christmas_WiseMen_1024_JPEG.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0" name="Google Shape;120;p18"/>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solidFill>
                  <a:srgbClr val="00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www.missionbibleclass.org</a:t>
            </a:r>
            <a:r>
              <a:rPr lang="en-US" sz="1000" b="0" i="0" strike="noStrike" cap="none">
                <a:solidFill>
                  <a:srgbClr val="000000"/>
                </a:solidFill>
                <a:latin typeface="Calibri"/>
                <a:ea typeface="Calibri"/>
                <a:cs typeface="Calibri"/>
                <a:sym typeface="Calibri"/>
              </a:rPr>
              <a:t>     </a:t>
            </a:r>
            <a:r>
              <a:rPr lang="en-US" sz="1000">
                <a:solidFill>
                  <a:srgbClr val="000000"/>
                </a:solidFill>
              </a:rPr>
              <a:t>Wise Men and a Star</a:t>
            </a:r>
            <a:endParaRPr sz="1000">
              <a:solidFill>
                <a:srgbClr val="000000"/>
              </a:solidFill>
            </a:endParaRPr>
          </a:p>
        </p:txBody>
      </p:sp>
      <p:sp>
        <p:nvSpPr>
          <p:cNvPr id="121" name="Google Shape;121;p18"/>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t>6</a:t>
            </a:fld>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9" descr="07_Christmas_WiseMen_1024_JPEG.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7" name="Google Shape;127;p19"/>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uFill>
                  <a:noFill/>
                </a:uFill>
                <a:latin typeface="Calibri"/>
                <a:ea typeface="Calibri"/>
                <a:cs typeface="Calibri"/>
                <a:sym typeface="Calibri"/>
                <a:hlinkClick r:id="rId4"/>
              </a:rPr>
              <a:t>www.missionbibleclass.org</a:t>
            </a:r>
            <a:r>
              <a:rPr lang="en-US" sz="1000" b="0" i="0" strike="noStrike" cap="none">
                <a:latin typeface="Calibri"/>
                <a:ea typeface="Calibri"/>
                <a:cs typeface="Calibri"/>
                <a:sym typeface="Calibri"/>
              </a:rPr>
              <a:t>     </a:t>
            </a:r>
            <a:r>
              <a:rPr lang="en-US" sz="1000"/>
              <a:t>Wise Men and a Star</a:t>
            </a:r>
            <a:endParaRPr sz="1000"/>
          </a:p>
        </p:txBody>
      </p:sp>
      <p:sp>
        <p:nvSpPr>
          <p:cNvPr id="128" name="Google Shape;128;p19"/>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7</a:t>
            </a:fld>
            <a:endParaRPr sz="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0" descr="08_Christmas_WiseMen_1024_JPEG.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4" name="Google Shape;134;p20"/>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uFill>
                  <a:noFill/>
                </a:uFill>
                <a:latin typeface="Calibri"/>
                <a:ea typeface="Calibri"/>
                <a:cs typeface="Calibri"/>
                <a:sym typeface="Calibri"/>
                <a:hlinkClick r:id="rId4"/>
              </a:rPr>
              <a:t>www.missionbibleclass.org</a:t>
            </a:r>
            <a:r>
              <a:rPr lang="en-US" sz="1000" b="0" i="0" strike="noStrike" cap="none">
                <a:latin typeface="Calibri"/>
                <a:ea typeface="Calibri"/>
                <a:cs typeface="Calibri"/>
                <a:sym typeface="Calibri"/>
              </a:rPr>
              <a:t>     </a:t>
            </a:r>
            <a:r>
              <a:rPr lang="en-US" sz="1000"/>
              <a:t>Wise Men and a Star</a:t>
            </a:r>
            <a:endParaRPr sz="1000"/>
          </a:p>
        </p:txBody>
      </p:sp>
      <p:sp>
        <p:nvSpPr>
          <p:cNvPr id="135" name="Google Shape;135;p20"/>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8</a:t>
            </a:fld>
            <a:endParaRPr sz="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1" descr="09_Christmas_WiseMen_1024_JPEG.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1" name="Google Shape;141;p21"/>
          <p:cNvSpPr txBox="1">
            <a:spLocks noGrp="1"/>
          </p:cNvSpPr>
          <p:nvPr>
            <p:ph type="ftr" idx="11"/>
          </p:nvPr>
        </p:nvSpPr>
        <p:spPr>
          <a:xfrm>
            <a:off x="3124200" y="6356350"/>
            <a:ext cx="5175600" cy="365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7F7F7F"/>
              </a:buClr>
              <a:buFont typeface="Calibri"/>
              <a:buNone/>
            </a:pPr>
            <a:r>
              <a:rPr lang="en-US" sz="1000" b="0" i="0" strike="noStrike" cap="none">
                <a:uFill>
                  <a:noFill/>
                </a:uFill>
                <a:latin typeface="Calibri"/>
                <a:ea typeface="Calibri"/>
                <a:cs typeface="Calibri"/>
                <a:sym typeface="Calibri"/>
                <a:hlinkClick r:id="rId4"/>
              </a:rPr>
              <a:t>www.missionbibleclass.org</a:t>
            </a:r>
            <a:r>
              <a:rPr lang="en-US" sz="1000" b="0" i="0" strike="noStrike" cap="none">
                <a:latin typeface="Calibri"/>
                <a:ea typeface="Calibri"/>
                <a:cs typeface="Calibri"/>
                <a:sym typeface="Calibri"/>
              </a:rPr>
              <a:t>     </a:t>
            </a:r>
            <a:r>
              <a:rPr lang="en-US" sz="1000"/>
              <a:t>Wise Men and a Star</a:t>
            </a:r>
            <a:endParaRPr sz="1000"/>
          </a:p>
        </p:txBody>
      </p:sp>
      <p:sp>
        <p:nvSpPr>
          <p:cNvPr id="142" name="Google Shape;142;p21"/>
          <p:cNvSpPr txBox="1">
            <a:spLocks noGrp="1"/>
          </p:cNvSpPr>
          <p:nvPr>
            <p:ph type="sldNum" idx="12"/>
          </p:nvPr>
        </p:nvSpPr>
        <p:spPr>
          <a:xfrm>
            <a:off x="8193875" y="6356350"/>
            <a:ext cx="548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1"/>
                </a:solidFill>
              </a:rPr>
              <a:t>9</a:t>
            </a:fld>
            <a:endParaRPr sz="80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2185</Words>
  <Application>Microsoft Office PowerPoint</Application>
  <PresentationFormat>On-screen Show (4:3)</PresentationFormat>
  <Paragraphs>85</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Notes Page 1</vt:lpstr>
      <vt:lpstr>Teacher Notes Page 2</vt:lpstr>
      <vt:lpstr>Attributions: This visual aid was constructed by Mary Nelson www.missionbibleclass.org using:  Text and slideshow compilation by Mary Nelson Illustrations by Sweet Publishing http://sweetpublishing.com/  As accessed through  www.freebibleimages.org  Notice of Alteration: Text added to cover slide.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Mary Nelson</cp:lastModifiedBy>
  <cp:revision>1</cp:revision>
  <dcterms:modified xsi:type="dcterms:W3CDTF">2023-09-12T16:05:49Z</dcterms:modified>
</cp:coreProperties>
</file>