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US" sz="1200">
                <a:solidFill>
                  <a:schemeClr val="dk1"/>
                </a:solidFill>
              </a:rPr>
              <a:t>1. Cover: Noah Builds an Ark and Loads the Animals  (Genesis 6:5-7:16)</a:t>
            </a:r>
            <a:endParaRPr sz="1200">
              <a:latin typeface="Calibri"/>
              <a:ea typeface="Calibri"/>
              <a:cs typeface="Calibri"/>
              <a:sym typeface="Calibri"/>
            </a:endParaRPr>
          </a:p>
        </p:txBody>
      </p:sp>
      <p:sp>
        <p:nvSpPr>
          <p:cNvPr id="82" name="Google Shape;8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69bf1998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8" name="Google Shape;148;g2f69bf1998d_0_10:notes"/>
          <p:cNvSpPr txBox="1">
            <a:spLocks noGrp="1"/>
          </p:cNvSpPr>
          <p:nvPr>
            <p:ph type="body" idx="1"/>
          </p:nvPr>
        </p:nvSpPr>
        <p:spPr>
          <a:xfrm>
            <a:off x="685800" y="4343400"/>
            <a:ext cx="5486400" cy="4114800"/>
          </a:xfrm>
          <a:prstGeom prst="rect">
            <a:avLst/>
          </a:prstGeom>
          <a:noFill/>
          <a:ln>
            <a:noFill/>
          </a:ln>
        </p:spPr>
        <p:txBody>
          <a:bodyPr spcFirstLastPara="1" wrap="square" lIns="91675" tIns="91675" rIns="91675" bIns="91675"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p:txBody>
      </p:sp>
      <p:sp>
        <p:nvSpPr>
          <p:cNvPr id="149" name="Google Shape;149;g2f69bf1998d_0_10:notes"/>
          <p:cNvSpPr txBox="1">
            <a:spLocks noGrp="1"/>
          </p:cNvSpPr>
          <p:nvPr>
            <p:ph type="sldNum" idx="12"/>
          </p:nvPr>
        </p:nvSpPr>
        <p:spPr>
          <a:xfrm>
            <a:off x="0" y="0"/>
            <a:ext cx="3000000" cy="3000000"/>
          </a:xfrm>
          <a:prstGeom prst="rect">
            <a:avLst/>
          </a:prstGeom>
          <a:noFill/>
          <a:ln>
            <a:noFill/>
          </a:ln>
        </p:spPr>
        <p:txBody>
          <a:bodyPr spcFirstLastPara="1" wrap="square" lIns="91675" tIns="45850" rIns="91675" bIns="45850" anchor="t"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10</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2. All the people who lived on the earth had forgotten about God. Instead, they chose to reject God and live wicked lives. This made God very sad, and He became very sorry He made people. God decided He would send a flood so He could start over.</a:t>
            </a:r>
            <a:endParaRPr/>
          </a:p>
        </p:txBody>
      </p:sp>
      <p:sp>
        <p:nvSpPr>
          <p:cNvPr id="89" name="Google Shape;8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rPr>
              <a:t>3. At that time, there was one man who had not forgotten God. His name was Noah. Noah was a good man who loved God.</a:t>
            </a:r>
            <a:endParaRPr sz="12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God said to Noah, “People are doing wicked things, I am sorry I made them. I will be sending a flood to destroy the world, so I can start over.”</a:t>
            </a:r>
            <a:endParaRPr/>
          </a:p>
        </p:txBody>
      </p:sp>
      <p:sp>
        <p:nvSpPr>
          <p:cNvPr id="96" name="Google Shape;9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4. God instructed Noah to build an Ark. The Ark was a large boat made of cypress wood and coated with tar inside and out. It had to be a certain height, width, and length. It would have rooms, a roof, and a door.</a:t>
            </a:r>
            <a:endParaRPr/>
          </a:p>
        </p:txBody>
      </p:sp>
      <p:sp>
        <p:nvSpPr>
          <p:cNvPr id="103" name="Google Shape;10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rPr>
              <a:t>5. God told Noah to put two of every unclean animal and seven pairs of every clean animal onto the Ark and enough food to feed Noah, his family, and all the animals.</a:t>
            </a:r>
            <a:endParaRPr sz="12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The instructions God gave Noah must have seemed so strange to him, but he didn’t question it. Other people must have mocked Noah. He would have looked silly building a great big boat when there had never been a flood on the earth before. But Noah trusted God and obeyed Him.</a:t>
            </a:r>
            <a:endParaRPr/>
          </a:p>
        </p:txBody>
      </p:sp>
      <p:sp>
        <p:nvSpPr>
          <p:cNvPr id="110" name="Google Shape;110;p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6. When Noah had finished building the Ark, he loaded in all the food, all the animals, and his own family.</a:t>
            </a:r>
            <a:endParaRPr/>
          </a:p>
        </p:txBody>
      </p:sp>
      <p:sp>
        <p:nvSpPr>
          <p:cNvPr id="117" name="Google Shape;1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7. Only eight people were on the ark: Noah, his wife, and their three sons, Shem, Ham, Japheth, and their wives.</a:t>
            </a:r>
            <a:endParaRPr/>
          </a:p>
        </p:txBody>
      </p:sp>
      <p:sp>
        <p:nvSpPr>
          <p:cNvPr id="124" name="Google Shape;12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US" sz="1200">
                <a:solidFill>
                  <a:schemeClr val="dk1"/>
                </a:solidFill>
              </a:rPr>
              <a:t>8. Then God shut the door, and the rain began to fall.</a:t>
            </a:r>
            <a:endParaRPr/>
          </a:p>
        </p:txBody>
      </p:sp>
      <p:sp>
        <p:nvSpPr>
          <p:cNvPr id="131" name="Google Shape;13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69bf1998d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f69bf1998d_0_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Google Shape;139;g2f69bf1998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7" name="Google Shape;37;p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freebibleimages.org/" TargetMode="External"/><Relationship Id="rId5" Type="http://schemas.openxmlformats.org/officeDocument/2006/relationships/hyperlink" Target="http://sweetpublishing.com/" TargetMode="External"/><Relationship Id="rId4" Type="http://schemas.openxmlformats.org/officeDocument/2006/relationships/hyperlink" Target="http://www.missionbiblecla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0" y="0"/>
            <a:ext cx="9144000" cy="6858000"/>
          </a:xfrm>
          <a:prstGeom prst="rect">
            <a:avLst/>
          </a:prstGeom>
          <a:noFill/>
          <a:ln>
            <a:noFill/>
          </a:ln>
        </p:spPr>
      </p:pic>
      <p:sp>
        <p:nvSpPr>
          <p:cNvPr id="85" name="Google Shape;85;p13"/>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86" name="Google Shape;86;p13"/>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a:t>
            </a:fld>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p:nvPr/>
        </p:nvSpPr>
        <p:spPr>
          <a:xfrm>
            <a:off x="0" y="4743449"/>
            <a:ext cx="9144000" cy="2114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52" name="Google Shape;152;p22"/>
          <p:cNvGrpSpPr/>
          <p:nvPr/>
        </p:nvGrpSpPr>
        <p:grpSpPr>
          <a:xfrm>
            <a:off x="708545" y="5045749"/>
            <a:ext cx="7909980" cy="1589575"/>
            <a:chOff x="708545" y="5045749"/>
            <a:chExt cx="7909980" cy="1589575"/>
          </a:xfrm>
        </p:grpSpPr>
        <p:pic>
          <p:nvPicPr>
            <p:cNvPr id="153" name="Google Shape;153;p22" descr="MBC - 400x400 a little background.png"/>
            <p:cNvPicPr preferRelativeResize="0"/>
            <p:nvPr/>
          </p:nvPicPr>
          <p:blipFill rotWithShape="1">
            <a:blip r:embed="rId3">
              <a:alphaModFix/>
            </a:blip>
            <a:srcRect/>
            <a:stretch/>
          </p:blipFill>
          <p:spPr>
            <a:xfrm>
              <a:off x="708545" y="5045749"/>
              <a:ext cx="1589575" cy="1589575"/>
            </a:xfrm>
            <a:prstGeom prst="rect">
              <a:avLst/>
            </a:prstGeom>
            <a:noFill/>
            <a:ln>
              <a:noFill/>
            </a:ln>
          </p:spPr>
        </p:pic>
        <p:sp>
          <p:nvSpPr>
            <p:cNvPr id="154" name="Google Shape;154;p22"/>
            <p:cNvSpPr txBox="1"/>
            <p:nvPr/>
          </p:nvSpPr>
          <p:spPr>
            <a:xfrm>
              <a:off x="2298125" y="5303520"/>
              <a:ext cx="6320400" cy="12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Calibri"/>
                <a:buNone/>
              </a:pPr>
              <a:r>
                <a:rPr lang="en-US" sz="2000" b="0" i="0" u="none" strike="noStrike" cap="none">
                  <a:solidFill>
                    <a:schemeClr val="dk1"/>
                  </a:solidFill>
                  <a:latin typeface="Calibri"/>
                  <a:ea typeface="Calibri"/>
                  <a:cs typeface="Calibri"/>
                  <a:sym typeface="Calibri"/>
                </a:rPr>
                <a:t>Please visit </a:t>
              </a:r>
              <a:r>
                <a:rPr lang="en-US" sz="2000" b="0" i="0" u="sng" strike="noStrike" cap="none">
                  <a:solidFill>
                    <a:schemeClr val="hlink"/>
                  </a:solidFill>
                  <a:latin typeface="Calibri"/>
                  <a:ea typeface="Calibri"/>
                  <a:cs typeface="Calibri"/>
                  <a:sym typeface="Calibri"/>
                  <a:hlinkClick r:id="rId4"/>
                </a:rPr>
                <a:t>www.missionbibleclass.org</a:t>
              </a:r>
              <a:r>
                <a:rPr lang="en-US" sz="2000" b="0" i="0" u="none" strike="noStrike" cap="none">
                  <a:solidFill>
                    <a:schemeClr val="dk1"/>
                  </a:solidFill>
                  <a:latin typeface="Calibri"/>
                  <a:ea typeface="Calibri"/>
                  <a:cs typeface="Calibri"/>
                  <a:sym typeface="Calibri"/>
                </a:rPr>
                <a:t> to find this and many other free resources to help you </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teach the Bible to children. </a:t>
              </a:r>
              <a:endParaRPr sz="2000" b="0" i="0" u="none" strike="noStrike" cap="none">
                <a:solidFill>
                  <a:schemeClr val="dk1"/>
                </a:solidFill>
                <a:latin typeface="Calibri"/>
                <a:ea typeface="Calibri"/>
                <a:cs typeface="Calibri"/>
                <a:sym typeface="Calibri"/>
              </a:endParaRPr>
            </a:p>
          </p:txBody>
        </p:sp>
      </p:grpSp>
      <p:sp>
        <p:nvSpPr>
          <p:cNvPr id="155" name="Google Shape;155;p22"/>
          <p:cNvSpPr txBox="1">
            <a:spLocks noGrp="1"/>
          </p:cNvSpPr>
          <p:nvPr>
            <p:ph type="title"/>
          </p:nvPr>
        </p:nvSpPr>
        <p:spPr>
          <a:xfrm>
            <a:off x="628650" y="3205248"/>
            <a:ext cx="7989900" cy="15381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4"/>
              </a:rPr>
              <a:t>www.missionbibleclass.org</a:t>
            </a:r>
            <a:r>
              <a:rPr lang="en-US" sz="1600"/>
              <a:t> using: </a:t>
            </a:r>
            <a:endParaRPr sz="1600"/>
          </a:p>
          <a:p>
            <a:pPr marL="457200" lvl="0" indent="-317500" algn="l" rtl="0">
              <a:lnSpc>
                <a:spcPct val="90000"/>
              </a:lnSpc>
              <a:spcBef>
                <a:spcPts val="0"/>
              </a:spcBef>
              <a:spcAft>
                <a:spcPts val="0"/>
              </a:spcAft>
              <a:buSzPts val="1400"/>
              <a:buChar char="●"/>
            </a:pPr>
            <a:r>
              <a:rPr lang="en-US" sz="1600"/>
              <a:t>Text and slideshow compilation by Mary Nelson</a:t>
            </a:r>
            <a:endParaRPr sz="1600"/>
          </a:p>
          <a:p>
            <a:pPr marL="457200" lvl="0" indent="-317500" algn="l" rtl="0">
              <a:lnSpc>
                <a:spcPct val="90000"/>
              </a:lnSpc>
              <a:spcBef>
                <a:spcPts val="0"/>
              </a:spcBef>
              <a:spcAft>
                <a:spcPts val="0"/>
              </a:spcAft>
              <a:buSzPts val="1400"/>
              <a:buChar char="●"/>
            </a:pPr>
            <a:r>
              <a:rPr lang="en-US" sz="1600"/>
              <a:t>Illustrations by Sweet Publishing </a:t>
            </a:r>
            <a:r>
              <a:rPr lang="en-US" sz="1600" u="sng">
                <a:solidFill>
                  <a:schemeClr val="hlink"/>
                </a:solidFill>
                <a:hlinkClick r:id="rId5"/>
              </a:rPr>
              <a:t>http://sweetpublishing.com/</a:t>
            </a:r>
            <a:r>
              <a:rPr lang="en-US" sz="1600"/>
              <a:t> </a:t>
            </a:r>
            <a:br>
              <a:rPr lang="en-US" sz="1600"/>
            </a:br>
            <a:r>
              <a:rPr lang="en-US" sz="1600"/>
              <a:t>As accessed through  </a:t>
            </a:r>
            <a:r>
              <a:rPr lang="en-US" sz="1600" u="sng">
                <a:solidFill>
                  <a:schemeClr val="hlink"/>
                </a:solidFill>
                <a:hlinkClick r:id="rId6"/>
              </a:rPr>
              <a:t>www.freebibleimages.org</a:t>
            </a:r>
            <a:r>
              <a:rPr lang="en-US" sz="1600"/>
              <a:t> </a:t>
            </a:r>
            <a:br>
              <a:rPr lang="en-US" sz="1600"/>
            </a:br>
            <a:r>
              <a:rPr lang="en-US" sz="1600"/>
              <a:t>Notice of Alteration: Text added to cover slide. </a:t>
            </a:r>
            <a:endParaRPr sz="1600"/>
          </a:p>
        </p:txBody>
      </p:sp>
      <p:pic>
        <p:nvPicPr>
          <p:cNvPr id="156" name="Google Shape;156;p22"/>
          <p:cNvPicPr preferRelativeResize="0"/>
          <p:nvPr/>
        </p:nvPicPr>
        <p:blipFill rotWithShape="1">
          <a:blip r:embed="rId7">
            <a:alphaModFix/>
          </a:blip>
          <a:srcRect/>
          <a:stretch/>
        </p:blipFill>
        <p:spPr>
          <a:xfrm>
            <a:off x="628650" y="790275"/>
            <a:ext cx="2400300" cy="839808"/>
          </a:xfrm>
          <a:prstGeom prst="rect">
            <a:avLst/>
          </a:prstGeom>
          <a:noFill/>
          <a:ln>
            <a:noFill/>
          </a:ln>
        </p:spPr>
      </p:pic>
      <p:sp>
        <p:nvSpPr>
          <p:cNvPr id="157" name="Google Shape;157;p22"/>
          <p:cNvSpPr txBox="1"/>
          <p:nvPr/>
        </p:nvSpPr>
        <p:spPr>
          <a:xfrm>
            <a:off x="628650" y="1887854"/>
            <a:ext cx="77556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Attribution-ShareAlike 3.0 Unported (CC BY-SA 3.0) </a:t>
            </a:r>
            <a:r>
              <a:rPr lang="en-US" sz="1600" b="0" i="0" u="sng" strike="noStrike" cap="none">
                <a:solidFill>
                  <a:schemeClr val="hlink"/>
                </a:solidFill>
                <a:latin typeface="Calibri"/>
                <a:ea typeface="Calibri"/>
                <a:cs typeface="Calibri"/>
                <a:sym typeface="Calibri"/>
                <a:hlinkClick r:id="rId8"/>
              </a:rPr>
              <a:t>https://creativecommons.org/licenses/by-sa/3.0/</a:t>
            </a: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User may reproduce it without permissions.</a:t>
            </a:r>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DOWNLOAD THIS SLIDESHOW FROM </a:t>
            </a:r>
            <a:r>
              <a:rPr lang="en-US" sz="16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600" b="1" i="0" u="none" strike="noStrike" cap="none">
                <a:solidFill>
                  <a:srgbClr val="000000"/>
                </a:solidFill>
                <a:latin typeface="Calibri"/>
                <a:ea typeface="Calibri"/>
                <a:cs typeface="Calibri"/>
                <a:sym typeface="Calibri"/>
              </a:rPr>
              <a:t> </a:t>
            </a:r>
            <a:endParaRPr sz="1600" b="1" i="0" u="none" strike="noStrike" cap="none">
              <a:solidFill>
                <a:srgbClr val="000000"/>
              </a:solidFill>
              <a:latin typeface="Calibri"/>
              <a:ea typeface="Calibri"/>
              <a:cs typeface="Calibri"/>
              <a:sym typeface="Calibri"/>
            </a:endParaRPr>
          </a:p>
        </p:txBody>
      </p:sp>
      <p:sp>
        <p:nvSpPr>
          <p:cNvPr id="158" name="Google Shape;158;p22"/>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59" name="Google Shape;159;p22"/>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descr="02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2" name="Google Shape;92;p14"/>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93" name="Google Shape;93;p14"/>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descr="01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9" name="Google Shape;99;p15"/>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00" name="Google Shape;100;p15"/>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a:t>
            </a:fld>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descr="07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6" name="Google Shape;106;p16"/>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07" name="Google Shape;107;p16"/>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descr="06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3" name="Google Shape;113;p17"/>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14" name="Google Shape;114;p17"/>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5</a:t>
            </a:fld>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descr="09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0" name="Google Shape;120;p18"/>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21" name="Google Shape;121;p18"/>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6</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9" descr="08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7" name="Google Shape;127;p19"/>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28" name="Google Shape;128;p19"/>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7</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descr="11_Noah_Ar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4" name="Google Shape;134;p20"/>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solidFill>
                  <a:schemeClr val="lt2"/>
                </a:solidFill>
              </a:rPr>
              <a:t>Noah Builds an Ark and Loads the Animals</a:t>
            </a:r>
            <a:r>
              <a:rPr lang="en-US" sz="900" b="0" i="0" u="none" strike="noStrike" cap="none">
                <a:solidFill>
                  <a:schemeClr val="lt2"/>
                </a:solidFill>
                <a:latin typeface="Calibri"/>
                <a:ea typeface="Calibri"/>
                <a:cs typeface="Calibri"/>
                <a:sym typeface="Calibri"/>
              </a:rPr>
              <a:t>     www.missionbibleclass.org</a:t>
            </a:r>
            <a:endParaRPr sz="900" b="0" i="0" u="none" strike="noStrike" cap="none">
              <a:solidFill>
                <a:schemeClr val="lt2"/>
              </a:solidFill>
              <a:latin typeface="Calibri"/>
              <a:ea typeface="Calibri"/>
              <a:cs typeface="Calibri"/>
              <a:sym typeface="Calibri"/>
            </a:endParaRPr>
          </a:p>
        </p:txBody>
      </p:sp>
      <p:sp>
        <p:nvSpPr>
          <p:cNvPr id="135" name="Google Shape;135;p20"/>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2"/>
                </a:solidFill>
              </a:rPr>
              <a:t>8</a:t>
            </a:fld>
            <a:endParaRPr>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540941" y="457201"/>
            <a:ext cx="4035600" cy="44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Teacher Notes Page </a:t>
            </a:r>
            <a:endParaRPr sz="2400" b="0" i="0" u="none" strike="noStrike" cap="none">
              <a:solidFill>
                <a:schemeClr val="dk1"/>
              </a:solidFill>
              <a:latin typeface="Calibri"/>
              <a:ea typeface="Calibri"/>
              <a:cs typeface="Calibri"/>
              <a:sym typeface="Calibri"/>
            </a:endParaRPr>
          </a:p>
        </p:txBody>
      </p:sp>
      <p:sp>
        <p:nvSpPr>
          <p:cNvPr id="142" name="Google Shape;142;p21"/>
          <p:cNvSpPr txBox="1">
            <a:spLocks noGrp="1"/>
          </p:cNvSpPr>
          <p:nvPr>
            <p:ph type="body" idx="2"/>
          </p:nvPr>
        </p:nvSpPr>
        <p:spPr>
          <a:xfrm>
            <a:off x="604451" y="1016000"/>
            <a:ext cx="3592500" cy="5340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100" dirty="0"/>
              <a:t>1. Cover: Noah Builds an Ark and Loads the Animals </a:t>
            </a:r>
            <a:endParaRPr sz="1100" dirty="0"/>
          </a:p>
          <a:p>
            <a:pPr marL="0" marR="0" lvl="0" indent="0" algn="l" rtl="0">
              <a:lnSpc>
                <a:spcPct val="100000"/>
              </a:lnSpc>
              <a:spcBef>
                <a:spcPts val="1000"/>
              </a:spcBef>
              <a:spcAft>
                <a:spcPts val="0"/>
              </a:spcAft>
              <a:buNone/>
            </a:pPr>
            <a:r>
              <a:rPr lang="en-US" sz="1100" dirty="0"/>
              <a:t>(Genesis 6:5-7:16)</a:t>
            </a:r>
            <a:endParaRPr sz="1100" dirty="0"/>
          </a:p>
          <a:p>
            <a:pPr marL="0" marR="0" lvl="0" indent="0" algn="l" rtl="0">
              <a:lnSpc>
                <a:spcPct val="100000"/>
              </a:lnSpc>
              <a:spcBef>
                <a:spcPts val="1000"/>
              </a:spcBef>
              <a:spcAft>
                <a:spcPts val="0"/>
              </a:spcAft>
              <a:buNone/>
            </a:pPr>
            <a:r>
              <a:rPr lang="en-US" sz="1100" dirty="0"/>
              <a:t>2. All the people who lived on the earth had forgotten about God. Instead, they chose to reject God and live wicked lives. This made God very sad, and He became very sorry He made people. God decided He would send a flood so He could start over.</a:t>
            </a:r>
            <a:endParaRPr sz="1100" dirty="0"/>
          </a:p>
          <a:p>
            <a:pPr marL="0" marR="0" lvl="0" indent="0" algn="l" rtl="0">
              <a:lnSpc>
                <a:spcPct val="100000"/>
              </a:lnSpc>
              <a:spcBef>
                <a:spcPts val="1000"/>
              </a:spcBef>
              <a:spcAft>
                <a:spcPts val="0"/>
              </a:spcAft>
              <a:buNone/>
            </a:pPr>
            <a:r>
              <a:rPr lang="en-US" sz="1100" dirty="0"/>
              <a:t>3. At that time, there was one man who had not forgotten God. His name was Noah. Noah was a good man who loved God.</a:t>
            </a:r>
            <a:endParaRPr sz="1100" dirty="0"/>
          </a:p>
          <a:p>
            <a:pPr marL="0" marR="0" lvl="0" indent="0" algn="l" rtl="0">
              <a:lnSpc>
                <a:spcPct val="100000"/>
              </a:lnSpc>
              <a:spcBef>
                <a:spcPts val="1000"/>
              </a:spcBef>
              <a:spcAft>
                <a:spcPts val="0"/>
              </a:spcAft>
              <a:buNone/>
            </a:pPr>
            <a:r>
              <a:rPr lang="en-US" sz="1100" dirty="0"/>
              <a:t>God said to Noah, “People are doing wicked things, I am sorry I made them. I will be sending a flood to destroy the world, so I can start over.”</a:t>
            </a:r>
            <a:endParaRPr sz="1100" dirty="0"/>
          </a:p>
          <a:p>
            <a:pPr marL="0" marR="0" lvl="0" indent="0" algn="l" rtl="0">
              <a:lnSpc>
                <a:spcPct val="100000"/>
              </a:lnSpc>
              <a:spcBef>
                <a:spcPts val="1000"/>
              </a:spcBef>
              <a:spcAft>
                <a:spcPts val="0"/>
              </a:spcAft>
              <a:buNone/>
            </a:pPr>
            <a:r>
              <a:rPr lang="en-US" sz="1100" dirty="0"/>
              <a:t>4. God instructed Noah to build an Ark. The Ark was a large boat made of cypress wood and coated with tar inside and out. It had to be a certain height, width, and length. It would have rooms, a roof, and a door.</a:t>
            </a:r>
            <a:endParaRPr sz="1100" dirty="0"/>
          </a:p>
          <a:p>
            <a:pPr marL="0" marR="0" lvl="0" indent="0" algn="l" rtl="0">
              <a:lnSpc>
                <a:spcPct val="100000"/>
              </a:lnSpc>
              <a:spcBef>
                <a:spcPts val="1000"/>
              </a:spcBef>
              <a:spcAft>
                <a:spcPts val="0"/>
              </a:spcAft>
              <a:buNone/>
            </a:pPr>
            <a:r>
              <a:rPr lang="en-US" sz="1100" dirty="0"/>
              <a:t>5. God told Noah to put two of every unclean animal and seven pairs of every clean animal onto the Ark and enough food to feed Noah, his family, and all the animals.</a:t>
            </a:r>
            <a:endParaRPr sz="1100" dirty="0"/>
          </a:p>
          <a:p>
            <a:pPr marL="0" marR="0" lvl="0" indent="0" algn="l" rtl="0">
              <a:lnSpc>
                <a:spcPct val="100000"/>
              </a:lnSpc>
              <a:spcBef>
                <a:spcPts val="1000"/>
              </a:spcBef>
              <a:spcAft>
                <a:spcPts val="0"/>
              </a:spcAft>
              <a:buNone/>
            </a:pPr>
            <a:r>
              <a:rPr lang="en-US" sz="1100" dirty="0"/>
              <a:t>The instructions God gave Noah must have seemed so strange to him, but he didn’t question it. Other people must have mocked Noah. He would have looked silly building a great big boat when there had never been a flood on the earth before. But Noah trusted God and obeyed Him.</a:t>
            </a:r>
            <a:endParaRPr sz="1100" dirty="0"/>
          </a:p>
        </p:txBody>
      </p:sp>
      <p:sp>
        <p:nvSpPr>
          <p:cNvPr id="143" name="Google Shape;143;p21"/>
          <p:cNvSpPr txBox="1"/>
          <p:nvPr/>
        </p:nvSpPr>
        <p:spPr>
          <a:xfrm>
            <a:off x="4863575" y="1008875"/>
            <a:ext cx="3592500" cy="53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6. When Noah had finished building the Ark, he loaded in all the food, all the animals, and his own family.</a:t>
            </a:r>
            <a:endParaRPr sz="1100" dirty="0">
              <a:solidFill>
                <a:schemeClr val="dk1"/>
              </a:solidFill>
              <a:latin typeface="Calibri"/>
              <a:ea typeface="Calibri"/>
              <a:cs typeface="Calibri"/>
              <a:sym typeface="Calibri"/>
            </a:endParaRPr>
          </a:p>
          <a:p>
            <a:pPr marL="0" marR="0" lvl="0" indent="0" algn="l" rtl="0">
              <a:spcBef>
                <a:spcPts val="1000"/>
              </a:spcBef>
              <a:spcAft>
                <a:spcPts val="0"/>
              </a:spcAft>
              <a:buNone/>
            </a:pPr>
            <a:r>
              <a:rPr lang="en-US" sz="1100" dirty="0">
                <a:solidFill>
                  <a:schemeClr val="dk1"/>
                </a:solidFill>
                <a:latin typeface="Calibri"/>
                <a:ea typeface="Calibri"/>
                <a:cs typeface="Calibri"/>
                <a:sym typeface="Calibri"/>
              </a:rPr>
              <a:t>7. Only eight people were on the ark: Noah, his wife, and their three sons, Shem, Ham, Japheth, and their wives.</a:t>
            </a:r>
            <a:endParaRPr sz="1100" dirty="0">
              <a:solidFill>
                <a:schemeClr val="dk1"/>
              </a:solidFill>
              <a:latin typeface="Calibri"/>
              <a:ea typeface="Calibri"/>
              <a:cs typeface="Calibri"/>
              <a:sym typeface="Calibri"/>
            </a:endParaRPr>
          </a:p>
          <a:p>
            <a:pPr marL="0" marR="0" lvl="0" indent="0" algn="l" rtl="0">
              <a:spcBef>
                <a:spcPts val="1000"/>
              </a:spcBef>
              <a:spcAft>
                <a:spcPts val="0"/>
              </a:spcAft>
              <a:buNone/>
            </a:pPr>
            <a:r>
              <a:rPr lang="en-US" sz="1100" dirty="0">
                <a:solidFill>
                  <a:schemeClr val="dk1"/>
                </a:solidFill>
                <a:latin typeface="Calibri"/>
                <a:ea typeface="Calibri"/>
                <a:cs typeface="Calibri"/>
                <a:sym typeface="Calibri"/>
              </a:rPr>
              <a:t>8. Then God shut the door, and the rain began to fall.</a:t>
            </a:r>
            <a:endParaRPr sz="1100" dirty="0">
              <a:solidFill>
                <a:schemeClr val="dk1"/>
              </a:solidFill>
              <a:latin typeface="Calibri"/>
              <a:ea typeface="Calibri"/>
              <a:cs typeface="Calibri"/>
              <a:sym typeface="Calibri"/>
            </a:endParaRPr>
          </a:p>
          <a:p>
            <a:pPr marL="0" marR="0" lvl="0" indent="0" algn="l" rtl="0">
              <a:spcBef>
                <a:spcPts val="1000"/>
              </a:spcBef>
              <a:spcAft>
                <a:spcPts val="0"/>
              </a:spcAft>
              <a:buNone/>
            </a:pPr>
            <a:endParaRPr sz="1100" dirty="0">
              <a:solidFill>
                <a:schemeClr val="dk1"/>
              </a:solidFill>
              <a:latin typeface="Calibri"/>
              <a:ea typeface="Calibri"/>
              <a:cs typeface="Calibri"/>
              <a:sym typeface="Calibri"/>
            </a:endParaRPr>
          </a:p>
        </p:txBody>
      </p:sp>
      <p:sp>
        <p:nvSpPr>
          <p:cNvPr id="144" name="Google Shape;144;p21"/>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900"/>
              <a:t>Noah Builds an Ark and Loads the Animals</a:t>
            </a:r>
            <a:r>
              <a:rPr lang="en-US" sz="900" b="0" i="0" u="none" strike="noStrike" cap="none">
                <a:solidFill>
                  <a:schemeClr val="dk1"/>
                </a:solidFill>
                <a:latin typeface="Calibri"/>
                <a:ea typeface="Calibri"/>
                <a:cs typeface="Calibri"/>
                <a:sym typeface="Calibri"/>
              </a:rPr>
              <a:t>     www.missionbibleclass.org</a:t>
            </a:r>
            <a:endParaRPr sz="900" b="0" i="0" u="none" strike="noStrike" cap="none">
              <a:solidFill>
                <a:schemeClr val="dk1"/>
              </a:solidFill>
              <a:latin typeface="Calibri"/>
              <a:ea typeface="Calibri"/>
              <a:cs typeface="Calibri"/>
              <a:sym typeface="Calibri"/>
            </a:endParaRPr>
          </a:p>
        </p:txBody>
      </p:sp>
      <p:sp>
        <p:nvSpPr>
          <p:cNvPr id="145" name="Google Shape;145;p21"/>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On-screen Show (4:3)</PresentationFormat>
  <Paragraphs>52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Notes Page </vt:lpstr>
      <vt:lpstr>Attributions: This visual aid was constructed by Mary Nelson www.missionbibleclass.org using:  Text and slideshow compilation by Mary Nelson Illustrations by Sweet Publishing http://sweetpublishing.com/  As accessed through  www.freebibleimages.org  Notice of Alteration: Text added to cover slide.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Mary Nelson</cp:lastModifiedBy>
  <cp:revision>1</cp:revision>
  <dcterms:modified xsi:type="dcterms:W3CDTF">2024-08-27T12:00:38Z</dcterms:modified>
</cp:coreProperties>
</file>