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7" r:id="rId3"/>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1"/>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1. Cover: Macedonian Vision (on Paul’s 2nd Missionary Journey</a:t>
            </a:r>
            <a:br>
              <a:rPr lang="en-NZ"/>
            </a:br>
            <a:r>
              <a:rPr lang="en-NZ"/>
              <a:t>Acts 15:36-41 and 16:1-10</a:t>
            </a:r>
            <a:endParaRPr/>
          </a:p>
        </p:txBody>
      </p:sp>
      <p:sp>
        <p:nvSpPr>
          <p:cNvPr id="145" name="Google Shape;14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bedbc6a09_1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dbedbc6a09_1_15: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10</a:t>
            </a:r>
            <a:r>
              <a:rPr b="0" lang="en-NZ"/>
              <a:t>. Paul stopped in the city of Troas to decide what he should do next. </a:t>
            </a:r>
            <a:r>
              <a:rPr lang="en-NZ"/>
              <a:t>But God had a special way of revealing his plans to Paul.</a:t>
            </a:r>
            <a:endParaRPr b="0"/>
          </a:p>
        </p:txBody>
      </p:sp>
      <p:sp>
        <p:nvSpPr>
          <p:cNvPr id="217" name="Google Shape;217;gdbedbc6a09_1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0: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NZ"/>
              <a:t>1</a:t>
            </a:r>
            <a:r>
              <a:rPr lang="en-NZ"/>
              <a:t>1</a:t>
            </a:r>
            <a:r>
              <a:rPr b="0" lang="en-NZ"/>
              <a:t>. One night in Troas Paul received an answer from God.  </a:t>
            </a:r>
            <a:endParaRPr b="0"/>
          </a:p>
          <a:p>
            <a:pPr indent="0" lvl="0" marL="0" rtl="0" algn="l">
              <a:spcBef>
                <a:spcPts val="0"/>
              </a:spcBef>
              <a:spcAft>
                <a:spcPts val="0"/>
              </a:spcAft>
              <a:buNone/>
            </a:pPr>
            <a:r>
              <a:rPr b="0" lang="en-NZ"/>
              <a:t>A man came to him in a vision.  The man in the vision was from Macedonia and he stood and begged Paul saying, “come to Macedonia and help us.” </a:t>
            </a:r>
            <a:endParaRPr b="0"/>
          </a:p>
        </p:txBody>
      </p:sp>
      <p:sp>
        <p:nvSpPr>
          <p:cNvPr id="225" name="Google Shape;22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NZ"/>
              <a:t>1</a:t>
            </a:r>
            <a:r>
              <a:rPr lang="en-NZ"/>
              <a:t>2</a:t>
            </a:r>
            <a:r>
              <a:rPr b="0" lang="en-NZ"/>
              <a:t>. Now Paul knew wher</a:t>
            </a:r>
            <a:r>
              <a:rPr lang="en-NZ"/>
              <a:t>e God wanted him to go!  </a:t>
            </a:r>
            <a:r>
              <a:rPr b="0" lang="en-NZ"/>
              <a:t>The next morning Paul told his travel companions the good news that they were going to Macedonia.  Everyone prepared for the trip.  There would be many adventures ahead of them.</a:t>
            </a:r>
            <a:endParaRPr b="0"/>
          </a:p>
        </p:txBody>
      </p:sp>
      <p:sp>
        <p:nvSpPr>
          <p:cNvPr id="233" name="Google Shape;23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2: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NZ"/>
              <a:t>1</a:t>
            </a:r>
            <a:r>
              <a:rPr lang="en-NZ"/>
              <a:t>3</a:t>
            </a:r>
            <a:r>
              <a:rPr b="0" lang="en-NZ"/>
              <a:t>. Macedonia was part of what is now known as Europe.  Paul was the first missionary ever recorded as taking the Good News of Jesus to Europe.  Paul was a missionary that was willing to go where God wanted him to go.</a:t>
            </a:r>
            <a:endParaRPr b="0"/>
          </a:p>
          <a:p>
            <a:pPr indent="0" lvl="0" marL="0" rtl="0" algn="l">
              <a:spcBef>
                <a:spcPts val="0"/>
              </a:spcBef>
              <a:spcAft>
                <a:spcPts val="0"/>
              </a:spcAft>
              <a:buNone/>
            </a:pPr>
            <a:r>
              <a:t/>
            </a:r>
            <a:endParaRPr/>
          </a:p>
          <a:p>
            <a:pPr indent="0" lvl="0" marL="0" rtl="0" algn="l">
              <a:spcBef>
                <a:spcPts val="0"/>
              </a:spcBef>
              <a:spcAft>
                <a:spcPts val="0"/>
              </a:spcAft>
              <a:buNone/>
            </a:pPr>
            <a:r>
              <a:rPr lang="en-NZ"/>
              <a:t>And how about you?  Are you willing to go where God wants you to go?  Are you willing to do what </a:t>
            </a:r>
            <a:r>
              <a:rPr lang="en-NZ"/>
              <a:t>God </a:t>
            </a:r>
            <a:r>
              <a:rPr lang="en-NZ"/>
              <a:t>wants you to do?  </a:t>
            </a:r>
            <a:endParaRPr/>
          </a:p>
        </p:txBody>
      </p:sp>
      <p:sp>
        <p:nvSpPr>
          <p:cNvPr id="241" name="Google Shape;24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bedbc6a09_1_25:notes"/>
          <p:cNvSpPr txBox="1"/>
          <p:nvPr>
            <p:ph idx="1" type="body"/>
          </p:nvPr>
        </p:nvSpPr>
        <p:spPr>
          <a:xfrm>
            <a:off x="685800" y="4343400"/>
            <a:ext cx="5486400" cy="4114800"/>
          </a:xfrm>
          <a:prstGeom prst="rect">
            <a:avLst/>
          </a:prstGeom>
          <a:noFill/>
          <a:ln>
            <a:noFill/>
          </a:ln>
        </p:spPr>
        <p:txBody>
          <a:bodyPr anchorCtr="0" anchor="ctr" bIns="91550" lIns="91550" spcFirstLastPara="1" rIns="91550" wrap="square" tIns="91550">
            <a:noAutofit/>
          </a:bodyPr>
          <a:lstStyle/>
          <a:p>
            <a:pPr indent="0" lvl="0" marL="0" rtl="0" algn="l">
              <a:spcBef>
                <a:spcPts val="0"/>
              </a:spcBef>
              <a:spcAft>
                <a:spcPts val="0"/>
              </a:spcAft>
              <a:buNone/>
            </a:pPr>
            <a:r>
              <a:t/>
            </a:r>
            <a:endParaRPr sz="1400"/>
          </a:p>
        </p:txBody>
      </p:sp>
      <p:sp>
        <p:nvSpPr>
          <p:cNvPr id="248" name="Google Shape;248;gdbedbc6a09_1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30da315c85_0_9:notes"/>
          <p:cNvSpPr txBox="1"/>
          <p:nvPr>
            <p:ph idx="1" type="body"/>
          </p:nvPr>
        </p:nvSpPr>
        <p:spPr>
          <a:xfrm>
            <a:off x="685800" y="4343400"/>
            <a:ext cx="5486400" cy="4114800"/>
          </a:xfrm>
          <a:prstGeom prst="rect">
            <a:avLst/>
          </a:prstGeom>
          <a:noFill/>
          <a:ln>
            <a:noFill/>
          </a:ln>
        </p:spPr>
        <p:txBody>
          <a:bodyPr anchorCtr="0" anchor="ctr" bIns="91550" lIns="91550" spcFirstLastPara="1" rIns="91550" wrap="square" tIns="91550">
            <a:noAutofit/>
          </a:bodyPr>
          <a:lstStyle/>
          <a:p>
            <a:pPr indent="0" lvl="0" marL="0" rtl="0" algn="l">
              <a:spcBef>
                <a:spcPts val="0"/>
              </a:spcBef>
              <a:spcAft>
                <a:spcPts val="0"/>
              </a:spcAft>
              <a:buNone/>
            </a:pPr>
            <a:r>
              <a:t/>
            </a:r>
            <a:endParaRPr sz="1400"/>
          </a:p>
        </p:txBody>
      </p:sp>
      <p:sp>
        <p:nvSpPr>
          <p:cNvPr id="258" name="Google Shape;258;g130da315c85_0_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f5a209223e_2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68" name="Google Shape;268;gf5a209223e_2_58: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269" name="Google Shape;269;gf5a209223e_2_58: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NZ"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2: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NZ" sz="1200"/>
              <a:t>2. There were many Christians in the Antioch church.  Some of them were from Jewish families and some were from Gentile families but they all loved God.  Paul and Barnabas were two missionaries that were members of the Antioch church.</a:t>
            </a:r>
            <a:endParaRPr b="0" sz="1200"/>
          </a:p>
        </p:txBody>
      </p:sp>
      <p:sp>
        <p:nvSpPr>
          <p:cNvPr id="153" name="Google Shape;15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NZ" sz="1200"/>
              <a:t>3. </a:t>
            </a:r>
            <a:r>
              <a:rPr lang="en-NZ"/>
              <a:t>Once, some men from Jerusalem came to Antioch and told the Christians that Gentiles could not become full members of God’s people unless they became Jews first. But Paul and Barnabas said this was not true. They travelled to Jerusalem and talked to the church leaders there about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Jerusalem leaders sent a letter back to Antioch to tell all of the Christians there that what Paul and Barnabas were saying was correct. Gentile Christians did NOT have to become Jews first to be full members of God’s people. Both Jew and Gentile are part of God’s people through faith in Jesus.  There may be differences on many things but it was important that there be PEACE and UNITY among all Christians. </a:t>
            </a:r>
            <a:endParaRPr b="0" sz="1200"/>
          </a:p>
        </p:txBody>
      </p:sp>
      <p:sp>
        <p:nvSpPr>
          <p:cNvPr id="161" name="Google Shape;16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4: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NZ" sz="1200"/>
              <a:t>4. After some time had passed Paul began to think about all of the people he and Barnabas had visited on their 1</a:t>
            </a:r>
            <a:r>
              <a:rPr b="0" baseline="30000" lang="en-NZ" sz="1200"/>
              <a:t>st</a:t>
            </a:r>
            <a:r>
              <a:rPr b="0" lang="en-NZ" sz="1200"/>
              <a:t> Missionary Journey.  </a:t>
            </a:r>
            <a:endParaRPr b="0" sz="1200"/>
          </a:p>
          <a:p>
            <a:pPr indent="0" lvl="0" marL="0" rtl="0" algn="l">
              <a:spcBef>
                <a:spcPts val="0"/>
              </a:spcBef>
              <a:spcAft>
                <a:spcPts val="0"/>
              </a:spcAft>
              <a:buNone/>
            </a:pPr>
            <a:r>
              <a:t/>
            </a:r>
            <a:endParaRPr/>
          </a:p>
          <a:p>
            <a:pPr indent="0" lvl="0" marL="0" rtl="0" algn="l">
              <a:spcBef>
                <a:spcPts val="0"/>
              </a:spcBef>
              <a:spcAft>
                <a:spcPts val="0"/>
              </a:spcAft>
              <a:buNone/>
            </a:pPr>
            <a:r>
              <a:rPr b="0" lang="en-NZ" sz="1200"/>
              <a:t>When Paul asked Barnabas to go on a 2</a:t>
            </a:r>
            <a:r>
              <a:rPr b="0" baseline="30000" lang="en-NZ" sz="1200"/>
              <a:t>nd</a:t>
            </a:r>
            <a:r>
              <a:rPr b="0" lang="en-NZ" sz="1200"/>
              <a:t> Missionary Journey with him Barnabas wanted to take his cousin John Mark.  Paul remembered how John Mark had deserted them when they were on the 1</a:t>
            </a:r>
            <a:r>
              <a:rPr b="0" baseline="30000" lang="en-NZ" sz="1200"/>
              <a:t>st</a:t>
            </a:r>
            <a:r>
              <a:rPr b="0" lang="en-NZ" sz="1200"/>
              <a:t> Journey.  He did not want him to come again. </a:t>
            </a:r>
            <a:r>
              <a:rPr b="0" lang="en-NZ" sz="1200">
                <a:solidFill>
                  <a:schemeClr val="dk1"/>
                </a:solidFill>
              </a:rPr>
              <a:t>Paul and Barnabas had a very big disagreement about this. </a:t>
            </a:r>
            <a:endParaRPr b="0" sz="1200"/>
          </a:p>
        </p:txBody>
      </p:sp>
      <p:sp>
        <p:nvSpPr>
          <p:cNvPr id="169" name="Google Shape;16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NZ"/>
              <a:t>5. </a:t>
            </a:r>
            <a:r>
              <a:rPr lang="en-NZ"/>
              <a:t>Since they could not agree about John Mark Barnabas and Paul decided to go on two different journeys.</a:t>
            </a:r>
            <a:endParaRPr/>
          </a:p>
          <a:p>
            <a:pPr indent="0" lvl="0" marL="0" rtl="0" algn="l">
              <a:spcBef>
                <a:spcPts val="0"/>
              </a:spcBef>
              <a:spcAft>
                <a:spcPts val="0"/>
              </a:spcAft>
              <a:buNone/>
            </a:pPr>
            <a:r>
              <a:t/>
            </a:r>
            <a:endParaRPr/>
          </a:p>
          <a:p>
            <a:pPr indent="0" lvl="0" marL="0" rtl="0" algn="l">
              <a:spcBef>
                <a:spcPts val="0"/>
              </a:spcBef>
              <a:spcAft>
                <a:spcPts val="0"/>
              </a:spcAft>
              <a:buNone/>
            </a:pPr>
            <a:r>
              <a:rPr b="0" lang="en-NZ"/>
              <a:t>Barnabas took John Mark and sailed to Cyprus to encourage the churches there.  </a:t>
            </a:r>
            <a:endParaRPr b="0"/>
          </a:p>
        </p:txBody>
      </p:sp>
      <p:sp>
        <p:nvSpPr>
          <p:cNvPr id="177" name="Google Shape;17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dbedbc6a09_1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dbedbc6a09_1_7: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6. But Paul went a different direction.  Instead of taking a ship Paul set out walking.  He travelled to many of the churches that he had established on his last journey.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Paul also took someone along with him to be a helper.  He took a good worker called Silas. </a:t>
            </a:r>
            <a:endParaRPr b="0"/>
          </a:p>
        </p:txBody>
      </p:sp>
      <p:sp>
        <p:nvSpPr>
          <p:cNvPr id="185" name="Google Shape;185;gdbedbc6a09_1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6: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7</a:t>
            </a:r>
            <a:r>
              <a:rPr b="0" lang="en-NZ"/>
              <a:t>. On this 2</a:t>
            </a:r>
            <a:r>
              <a:rPr b="0" baseline="30000" lang="en-NZ"/>
              <a:t>nd</a:t>
            </a:r>
            <a:r>
              <a:rPr b="0" lang="en-NZ"/>
              <a:t> Missionary Journey Paul visited some of the churches he had started on his 1</a:t>
            </a:r>
            <a:r>
              <a:rPr b="0" baseline="30000" lang="en-NZ"/>
              <a:t>st</a:t>
            </a:r>
            <a:r>
              <a:rPr b="0" lang="en-NZ"/>
              <a:t> Journey.  When they came to the town of Lystra the Christians were so happy to see Paul again.</a:t>
            </a:r>
            <a:endParaRPr b="0"/>
          </a:p>
          <a:p>
            <a:pPr indent="0" lvl="0" marL="0" rtl="0" algn="l">
              <a:spcBef>
                <a:spcPts val="0"/>
              </a:spcBef>
              <a:spcAft>
                <a:spcPts val="0"/>
              </a:spcAft>
              <a:buNone/>
            </a:pPr>
            <a:r>
              <a:t/>
            </a:r>
            <a:endParaRPr/>
          </a:p>
          <a:p>
            <a:pPr indent="0" lvl="0" marL="0" rtl="0" algn="l">
              <a:spcBef>
                <a:spcPts val="0"/>
              </a:spcBef>
              <a:spcAft>
                <a:spcPts val="0"/>
              </a:spcAft>
              <a:buNone/>
            </a:pPr>
            <a:r>
              <a:rPr lang="en-NZ"/>
              <a:t>In Lystra Paul and Silas met a young man named Timothy.  Timothy’s father was a Greek and most Greeks did not follow God.  But ever since he was a little boy Timothy’s mother (Eunice) and grandmother (Lois) had taught him about God.  Paul was so impressed by this young man that he invited him to join him on his missionary journey. Timothy left his family and began to travel along with Paul and Silas telling people about Jesus.</a:t>
            </a:r>
            <a:endParaRPr/>
          </a:p>
        </p:txBody>
      </p:sp>
      <p:sp>
        <p:nvSpPr>
          <p:cNvPr id="193" name="Google Shape;19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8: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NZ"/>
              <a:t>8. </a:t>
            </a:r>
            <a:r>
              <a:rPr lang="en-NZ"/>
              <a:t>After Paul, Silas and Timothy left Lystra they travelled about teaching people about Jesus. Paul always tried to think about where God would want him to go. When they tried to enter Asia but the Holy Spirit did not want them to go in that direction.</a:t>
            </a:r>
            <a:endParaRPr/>
          </a:p>
        </p:txBody>
      </p:sp>
      <p:sp>
        <p:nvSpPr>
          <p:cNvPr id="201" name="Google Shape;20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9: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NZ"/>
              <a:t>9. Later, Paul tried to lead the group into Bithynia but he was stopped by the Holy Spirit once again.  Paul was a missionary and wanted to go where God wanted him to go but the Spirit kept saying “no”.   </a:t>
            </a:r>
            <a:endParaRPr b="0"/>
          </a:p>
        </p:txBody>
      </p:sp>
      <p:sp>
        <p:nvSpPr>
          <p:cNvPr id="209" name="Google Shape;20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1"/>
            <a:ext cx="497205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001000" y="6356351"/>
            <a:ext cx="51434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1" name="Shape 101"/>
        <p:cNvGrpSpPr/>
        <p:nvPr/>
      </p:nvGrpSpPr>
      <p:grpSpPr>
        <a:xfrm>
          <a:off x="0" y="0"/>
          <a:ext cx="0" cy="0"/>
          <a:chOff x="0" y="0"/>
          <a:chExt cx="0" cy="0"/>
        </a:xfrm>
      </p:grpSpPr>
      <p:sp>
        <p:nvSpPr>
          <p:cNvPr id="102" name="Google Shape;102;p1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4" name="Google Shape;104;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7" name="Shape 107"/>
        <p:cNvGrpSpPr/>
        <p:nvPr/>
      </p:nvGrpSpPr>
      <p:grpSpPr>
        <a:xfrm>
          <a:off x="0" y="0"/>
          <a:ext cx="0" cy="0"/>
          <a:chOff x="0" y="0"/>
          <a:chExt cx="0" cy="0"/>
        </a:xfrm>
      </p:grpSpPr>
      <p:sp>
        <p:nvSpPr>
          <p:cNvPr id="108" name="Google Shape;108;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4" name="Shape 114"/>
        <p:cNvGrpSpPr/>
        <p:nvPr/>
      </p:nvGrpSpPr>
      <p:grpSpPr>
        <a:xfrm>
          <a:off x="0" y="0"/>
          <a:ext cx="0" cy="0"/>
          <a:chOff x="0" y="0"/>
          <a:chExt cx="0" cy="0"/>
        </a:xfrm>
      </p:grpSpPr>
      <p:sp>
        <p:nvSpPr>
          <p:cNvPr id="115" name="Google Shape;115;p1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7" name="Google Shape;117;p1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9" name="Google Shape;119;p1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p1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9"/>
          <p:cNvSpPr/>
          <p:nvPr>
            <p:ph idx="2" type="pic"/>
          </p:nvPr>
        </p:nvSpPr>
        <p:spPr>
          <a:xfrm>
            <a:off x="3887391" y="987426"/>
            <a:ext cx="4629150" cy="4873625"/>
          </a:xfrm>
          <a:prstGeom prst="rect">
            <a:avLst/>
          </a:prstGeom>
          <a:noFill/>
          <a:ln>
            <a:noFill/>
          </a:ln>
        </p:spPr>
      </p:sp>
      <p:sp>
        <p:nvSpPr>
          <p:cNvPr id="126" name="Google Shape;126;p19"/>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7" name="Google Shape;127;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0"/>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21"/>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1"/>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 name="Shape 26"/>
        <p:cNvGrpSpPr/>
        <p:nvPr/>
      </p:nvGrpSpPr>
      <p:grpSpPr>
        <a:xfrm>
          <a:off x="0" y="0"/>
          <a:ext cx="0" cy="0"/>
          <a:chOff x="0" y="0"/>
          <a:chExt cx="0" cy="0"/>
        </a:xfrm>
      </p:grpSpPr>
      <p:sp>
        <p:nvSpPr>
          <p:cNvPr id="27" name="Google Shape;27;p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9" name="Google Shape;29;p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0" name="Google Shape;30;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1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2"/>
          <p:cNvPicPr preferRelativeResize="0"/>
          <p:nvPr/>
        </p:nvPicPr>
        <p:blipFill rotWithShape="1">
          <a:blip r:embed="rId3">
            <a:alphaModFix/>
          </a:blip>
          <a:srcRect b="0" l="0" r="0" t="0"/>
          <a:stretch/>
        </p:blipFill>
        <p:spPr>
          <a:xfrm>
            <a:off x="0" y="0"/>
            <a:ext cx="9144000" cy="6858007"/>
          </a:xfrm>
          <a:prstGeom prst="rect">
            <a:avLst/>
          </a:prstGeom>
          <a:noFill/>
          <a:ln>
            <a:noFill/>
          </a:ln>
        </p:spPr>
      </p:pic>
      <p:sp>
        <p:nvSpPr>
          <p:cNvPr id="148" name="Google Shape;148;p22"/>
          <p:cNvSpPr txBox="1"/>
          <p:nvPr>
            <p:ph idx="11" type="ftr"/>
          </p:nvPr>
        </p:nvSpPr>
        <p:spPr>
          <a:xfrm>
            <a:off x="987125" y="6356350"/>
            <a:ext cx="7342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149" name="Google Shape;149;p22"/>
          <p:cNvSpPr txBox="1"/>
          <p:nvPr>
            <p:ph idx="12" type="sldNum"/>
          </p:nvPr>
        </p:nvSpPr>
        <p:spPr>
          <a:xfrm>
            <a:off x="8001000" y="6356351"/>
            <a:ext cx="51434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31"/>
          <p:cNvPicPr preferRelativeResize="0"/>
          <p:nvPr/>
        </p:nvPicPr>
        <p:blipFill>
          <a:blip r:embed="rId3">
            <a:alphaModFix/>
          </a:blip>
          <a:stretch>
            <a:fillRect/>
          </a:stretch>
        </p:blipFill>
        <p:spPr>
          <a:xfrm>
            <a:off x="0" y="0"/>
            <a:ext cx="9143990" cy="6858000"/>
          </a:xfrm>
          <a:prstGeom prst="rect">
            <a:avLst/>
          </a:prstGeom>
          <a:noFill/>
          <a:ln>
            <a:noFill/>
          </a:ln>
        </p:spPr>
      </p:pic>
      <p:sp>
        <p:nvSpPr>
          <p:cNvPr id="220" name="Google Shape;220;p31"/>
          <p:cNvSpPr txBox="1"/>
          <p:nvPr>
            <p:ph idx="11" type="ftr"/>
          </p:nvPr>
        </p:nvSpPr>
        <p:spPr>
          <a:xfrm>
            <a:off x="129875" y="6413500"/>
            <a:ext cx="2422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221" name="Google Shape;221;p31"/>
          <p:cNvSpPr txBox="1"/>
          <p:nvPr>
            <p:ph idx="12" type="sldNum"/>
          </p:nvPr>
        </p:nvSpPr>
        <p:spPr>
          <a:xfrm>
            <a:off x="2444324" y="6413500"/>
            <a:ext cx="436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2"/>
          <p:cNvPicPr preferRelativeResize="0"/>
          <p:nvPr/>
        </p:nvPicPr>
        <p:blipFill rotWithShape="1">
          <a:blip r:embed="rId3">
            <a:alphaModFix/>
          </a:blip>
          <a:srcRect b="1793" l="0" r="0" t="1802"/>
          <a:stretch/>
        </p:blipFill>
        <p:spPr>
          <a:xfrm>
            <a:off x="8" y="0"/>
            <a:ext cx="9485494" cy="6858000"/>
          </a:xfrm>
          <a:prstGeom prst="rect">
            <a:avLst/>
          </a:prstGeom>
          <a:noFill/>
          <a:ln>
            <a:noFill/>
          </a:ln>
        </p:spPr>
      </p:pic>
      <p:sp>
        <p:nvSpPr>
          <p:cNvPr id="228" name="Google Shape;228;p32"/>
          <p:cNvSpPr txBox="1"/>
          <p:nvPr>
            <p:ph idx="11" type="ftr"/>
          </p:nvPr>
        </p:nvSpPr>
        <p:spPr>
          <a:xfrm>
            <a:off x="987125" y="6356350"/>
            <a:ext cx="7342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229" name="Google Shape;229;p32"/>
          <p:cNvSpPr txBox="1"/>
          <p:nvPr>
            <p:ph idx="12" type="sldNum"/>
          </p:nvPr>
        </p:nvSpPr>
        <p:spPr>
          <a:xfrm>
            <a:off x="8001000" y="6356351"/>
            <a:ext cx="514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3"/>
          <p:cNvPicPr preferRelativeResize="0"/>
          <p:nvPr/>
        </p:nvPicPr>
        <p:blipFill rotWithShape="1">
          <a:blip r:embed="rId3">
            <a:alphaModFix/>
          </a:blip>
          <a:srcRect b="1793" l="0" r="0" t="1802"/>
          <a:stretch/>
        </p:blipFill>
        <p:spPr>
          <a:xfrm>
            <a:off x="8" y="0"/>
            <a:ext cx="9485494" cy="6858000"/>
          </a:xfrm>
          <a:prstGeom prst="rect">
            <a:avLst/>
          </a:prstGeom>
          <a:noFill/>
          <a:ln>
            <a:noFill/>
          </a:ln>
        </p:spPr>
      </p:pic>
      <p:sp>
        <p:nvSpPr>
          <p:cNvPr id="236" name="Google Shape;236;p33"/>
          <p:cNvSpPr txBox="1"/>
          <p:nvPr>
            <p:ph idx="11" type="ftr"/>
          </p:nvPr>
        </p:nvSpPr>
        <p:spPr>
          <a:xfrm>
            <a:off x="987125" y="6356350"/>
            <a:ext cx="7342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237" name="Google Shape;237;p33"/>
          <p:cNvSpPr txBox="1"/>
          <p:nvPr>
            <p:ph idx="12" type="sldNum"/>
          </p:nvPr>
        </p:nvSpPr>
        <p:spPr>
          <a:xfrm>
            <a:off x="8001000" y="6356351"/>
            <a:ext cx="514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4"/>
          <p:cNvPicPr preferRelativeResize="0"/>
          <p:nvPr/>
        </p:nvPicPr>
        <p:blipFill>
          <a:blip r:embed="rId3">
            <a:alphaModFix/>
          </a:blip>
          <a:stretch>
            <a:fillRect/>
          </a:stretch>
        </p:blipFill>
        <p:spPr>
          <a:xfrm>
            <a:off x="0" y="0"/>
            <a:ext cx="9144000" cy="6858000"/>
          </a:xfrm>
          <a:prstGeom prst="rect">
            <a:avLst/>
          </a:prstGeom>
          <a:noFill/>
          <a:ln>
            <a:noFill/>
          </a:ln>
        </p:spPr>
      </p:pic>
      <p:sp>
        <p:nvSpPr>
          <p:cNvPr id="244" name="Google Shape;244;p34"/>
          <p:cNvSpPr txBox="1"/>
          <p:nvPr>
            <p:ph idx="11" type="ftr"/>
          </p:nvPr>
        </p:nvSpPr>
        <p:spPr>
          <a:xfrm>
            <a:off x="987125" y="6356350"/>
            <a:ext cx="7342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245" name="Google Shape;245;p34"/>
          <p:cNvSpPr txBox="1"/>
          <p:nvPr>
            <p:ph idx="12" type="sldNum"/>
          </p:nvPr>
        </p:nvSpPr>
        <p:spPr>
          <a:xfrm>
            <a:off x="8001000" y="6356351"/>
            <a:ext cx="514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5"/>
          <p:cNvSpPr txBox="1"/>
          <p:nvPr>
            <p:ph type="title"/>
          </p:nvPr>
        </p:nvSpPr>
        <p:spPr>
          <a:xfrm>
            <a:off x="512550" y="326625"/>
            <a:ext cx="3832500" cy="62400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Clr>
                <a:schemeClr val="dk1"/>
              </a:buClr>
              <a:buFont typeface="Calibri"/>
              <a:buNone/>
            </a:pPr>
            <a:r>
              <a:rPr b="1" i="0" lang="en-NZ" sz="2000" u="none" cap="none" strike="noStrike">
                <a:solidFill>
                  <a:schemeClr val="dk1"/>
                </a:solidFill>
                <a:latin typeface="Calibri"/>
                <a:ea typeface="Calibri"/>
                <a:cs typeface="Calibri"/>
                <a:sym typeface="Calibri"/>
              </a:rPr>
              <a:t>Teacher Notes- Page 1</a:t>
            </a:r>
            <a:endParaRPr b="1" i="0" sz="2000" u="none" cap="none" strike="noStrike">
              <a:solidFill>
                <a:schemeClr val="dk1"/>
              </a:solidFill>
              <a:latin typeface="Calibri"/>
              <a:ea typeface="Calibri"/>
              <a:cs typeface="Calibri"/>
              <a:sym typeface="Calibri"/>
            </a:endParaRPr>
          </a:p>
        </p:txBody>
      </p:sp>
      <p:sp>
        <p:nvSpPr>
          <p:cNvPr id="251" name="Google Shape;251;p35"/>
          <p:cNvSpPr txBox="1"/>
          <p:nvPr>
            <p:ph idx="2" type="body"/>
          </p:nvPr>
        </p:nvSpPr>
        <p:spPr>
          <a:xfrm>
            <a:off x="513225" y="1069325"/>
            <a:ext cx="3925500" cy="546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NZ" sz="1100"/>
              <a:t>1. Cover: Macedonian Vision (on Paul’s 2nd Missionary Journey. Acts 15:36-41 and 16:1-10</a:t>
            </a:r>
            <a:endParaRPr sz="1100"/>
          </a:p>
          <a:p>
            <a:pPr indent="0" lvl="0" marL="0" rtl="0" algn="l">
              <a:lnSpc>
                <a:spcPct val="100000"/>
              </a:lnSpc>
              <a:spcBef>
                <a:spcPts val="1200"/>
              </a:spcBef>
              <a:spcAft>
                <a:spcPts val="0"/>
              </a:spcAft>
              <a:buNone/>
            </a:pPr>
            <a:r>
              <a:rPr lang="en-NZ" sz="1100"/>
              <a:t>2. There were many Christians in the Antioch church.  Some of them were from Jewish families and some were from Gentile families but they all loved God.  Paul and Barnabas were two missionaries that were members of the Antioch church.</a:t>
            </a:r>
            <a:endParaRPr sz="1100"/>
          </a:p>
          <a:p>
            <a:pPr indent="0" lvl="0" marL="0" rtl="0" algn="l">
              <a:lnSpc>
                <a:spcPct val="100000"/>
              </a:lnSpc>
              <a:spcBef>
                <a:spcPts val="1200"/>
              </a:spcBef>
              <a:spcAft>
                <a:spcPts val="0"/>
              </a:spcAft>
              <a:buNone/>
            </a:pPr>
            <a:r>
              <a:rPr lang="en-NZ" sz="1100"/>
              <a:t>3. Once, some men from Jerusalem came to Antioch and told the Christians that Gentiles could not become full members of God’s people unless they became Jews first. But Paul and Barnabas said this was not true. They travelled to Jerusalem and talked to the church leaders there about it. </a:t>
            </a:r>
            <a:endParaRPr sz="1100"/>
          </a:p>
          <a:p>
            <a:pPr indent="0" lvl="0" marL="0" rtl="0" algn="l">
              <a:lnSpc>
                <a:spcPct val="100000"/>
              </a:lnSpc>
              <a:spcBef>
                <a:spcPts val="1200"/>
              </a:spcBef>
              <a:spcAft>
                <a:spcPts val="0"/>
              </a:spcAft>
              <a:buNone/>
            </a:pPr>
            <a:r>
              <a:rPr lang="en-NZ" sz="1100"/>
              <a:t>The Jerusalem leaders sent a letter back to Antioch to tell all of the Christians there that what Paul and Barnabas were saying was correct. Gentile Christians did NOT have to become Jews first to be full members of God’s people. Both Jew and Gentile are part of God’s people through faith in Jesus.  There may be differences on many things but it was important that there be PEACE and UNITY among all Christians. </a:t>
            </a:r>
            <a:endParaRPr sz="1100"/>
          </a:p>
          <a:p>
            <a:pPr indent="0" lvl="0" marL="0" rtl="0" algn="l">
              <a:lnSpc>
                <a:spcPct val="100000"/>
              </a:lnSpc>
              <a:spcBef>
                <a:spcPts val="1200"/>
              </a:spcBef>
              <a:spcAft>
                <a:spcPts val="0"/>
              </a:spcAft>
              <a:buNone/>
            </a:pPr>
            <a:r>
              <a:rPr lang="en-NZ" sz="1100"/>
              <a:t>4. After some time had passed Paul began to think about all of the people he and Barnabas had visited on their 1st Missionary Journey.  </a:t>
            </a:r>
            <a:endParaRPr sz="1100"/>
          </a:p>
          <a:p>
            <a:pPr indent="0" lvl="0" marL="0" rtl="0" algn="l">
              <a:lnSpc>
                <a:spcPct val="100000"/>
              </a:lnSpc>
              <a:spcBef>
                <a:spcPts val="1200"/>
              </a:spcBef>
              <a:spcAft>
                <a:spcPts val="1200"/>
              </a:spcAft>
              <a:buClr>
                <a:srgbClr val="000000"/>
              </a:buClr>
              <a:buSzPts val="1100"/>
              <a:buFont typeface="Arial"/>
              <a:buNone/>
            </a:pPr>
            <a:r>
              <a:rPr lang="en-NZ" sz="1100"/>
              <a:t>When Paul asked Barnabas to go on a 2nd Missionary Journey with him Barnabas wanted to take his cousin John Mark.  Paul remembered how John Mark had deserted them when they were on the 1st Journey.  He did not want him to come again. Paul and Barnabas had a very big disagreement about this.</a:t>
            </a:r>
            <a:endParaRPr sz="1100"/>
          </a:p>
        </p:txBody>
      </p:sp>
      <p:sp>
        <p:nvSpPr>
          <p:cNvPr id="252" name="Google Shape;252;p35"/>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253" name="Google Shape;253;p35"/>
          <p:cNvSpPr/>
          <p:nvPr/>
        </p:nvSpPr>
        <p:spPr>
          <a:xfrm>
            <a:off x="4854375" y="1069325"/>
            <a:ext cx="3832500" cy="534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NZ" sz="1100">
                <a:solidFill>
                  <a:schemeClr val="dk1"/>
                </a:solidFill>
                <a:latin typeface="Calibri"/>
                <a:ea typeface="Calibri"/>
                <a:cs typeface="Calibri"/>
                <a:sym typeface="Calibri"/>
              </a:rPr>
              <a:t>5. Since they could not agree about John Mark Barnabas and Paul decided to go on two different journeys.</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NZ" sz="1100">
                <a:solidFill>
                  <a:schemeClr val="dk1"/>
                </a:solidFill>
                <a:latin typeface="Calibri"/>
                <a:ea typeface="Calibri"/>
                <a:cs typeface="Calibri"/>
                <a:sym typeface="Calibri"/>
              </a:rPr>
              <a:t>Barnabas took John Mark and sailed to Cyprus to encourage the churches there.  </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NZ" sz="1100">
                <a:solidFill>
                  <a:schemeClr val="dk1"/>
                </a:solidFill>
                <a:latin typeface="Calibri"/>
                <a:ea typeface="Calibri"/>
                <a:cs typeface="Calibri"/>
                <a:sym typeface="Calibri"/>
              </a:rPr>
              <a:t>6. But Paul went a different direction.  Instead of taking a ship Paul set out walking.  He travelled to many of the churches that he had established on his last journey.</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NZ" sz="1100">
                <a:solidFill>
                  <a:schemeClr val="dk1"/>
                </a:solidFill>
                <a:latin typeface="Calibri"/>
                <a:ea typeface="Calibri"/>
                <a:cs typeface="Calibri"/>
                <a:sym typeface="Calibri"/>
              </a:rPr>
              <a:t>Paul also took someone along with him to be a helper.  He took a good worker called Silas.</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NZ" sz="1100">
                <a:solidFill>
                  <a:schemeClr val="dk1"/>
                </a:solidFill>
                <a:latin typeface="Calibri"/>
                <a:ea typeface="Calibri"/>
                <a:cs typeface="Calibri"/>
                <a:sym typeface="Calibri"/>
              </a:rPr>
              <a:t>7. On this 2nd Missionary Journey Paul visited some of the churches he had started on his 1st Journey.  When they came to the town of Lystra the Christians were so happy to see Paul again.</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NZ" sz="1100">
                <a:solidFill>
                  <a:schemeClr val="dk1"/>
                </a:solidFill>
                <a:latin typeface="Calibri"/>
                <a:ea typeface="Calibri"/>
                <a:cs typeface="Calibri"/>
                <a:sym typeface="Calibri"/>
              </a:rPr>
              <a:t>In Lystra Paul and Silas met a young man named Timothy.  Timothy’s father was a Greek and most Greeks did not follow God.  But ever since he was a little boy Timothy’s mother (Eunice) and grandmother (Lois) had taught him about God.  Paul was so impressed by this young man that he invited him to join him on his missionary journey. Timothy left his family and began to travel along with Paul and Silas telling people about Jesus.</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1200"/>
              </a:spcAft>
              <a:buNone/>
            </a:pPr>
            <a:r>
              <a:t/>
            </a:r>
            <a:endParaRPr sz="1100">
              <a:solidFill>
                <a:schemeClr val="dk1"/>
              </a:solidFill>
              <a:latin typeface="Calibri"/>
              <a:ea typeface="Calibri"/>
              <a:cs typeface="Calibri"/>
              <a:sym typeface="Calibri"/>
            </a:endParaRPr>
          </a:p>
        </p:txBody>
      </p:sp>
      <p:sp>
        <p:nvSpPr>
          <p:cNvPr id="254" name="Google Shape;254;p35"/>
          <p:cNvSpPr txBox="1"/>
          <p:nvPr>
            <p:ph idx="11" type="ftr"/>
          </p:nvPr>
        </p:nvSpPr>
        <p:spPr>
          <a:xfrm>
            <a:off x="987125" y="6356350"/>
            <a:ext cx="7342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255" name="Google Shape;255;p35"/>
          <p:cNvSpPr txBox="1"/>
          <p:nvPr>
            <p:ph idx="12" type="sldNum"/>
          </p:nvPr>
        </p:nvSpPr>
        <p:spPr>
          <a:xfrm>
            <a:off x="8001000" y="6356351"/>
            <a:ext cx="514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type="title"/>
          </p:nvPr>
        </p:nvSpPr>
        <p:spPr>
          <a:xfrm>
            <a:off x="512550" y="326625"/>
            <a:ext cx="3832500" cy="62400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Clr>
                <a:schemeClr val="dk1"/>
              </a:buClr>
              <a:buFont typeface="Calibri"/>
              <a:buNone/>
            </a:pPr>
            <a:r>
              <a:rPr b="1" i="0" lang="en-NZ" sz="2000" u="none" cap="none" strike="noStrike">
                <a:solidFill>
                  <a:schemeClr val="dk1"/>
                </a:solidFill>
                <a:latin typeface="Calibri"/>
                <a:ea typeface="Calibri"/>
                <a:cs typeface="Calibri"/>
                <a:sym typeface="Calibri"/>
              </a:rPr>
              <a:t>Teacher Notes- Page </a:t>
            </a:r>
            <a:r>
              <a:rPr b="1" lang="en-NZ" sz="2000"/>
              <a:t>2</a:t>
            </a:r>
            <a:endParaRPr b="1" i="0" sz="2000" u="none" cap="none" strike="noStrike">
              <a:solidFill>
                <a:schemeClr val="dk1"/>
              </a:solidFill>
              <a:latin typeface="Calibri"/>
              <a:ea typeface="Calibri"/>
              <a:cs typeface="Calibri"/>
              <a:sym typeface="Calibri"/>
            </a:endParaRPr>
          </a:p>
        </p:txBody>
      </p:sp>
      <p:sp>
        <p:nvSpPr>
          <p:cNvPr id="261" name="Google Shape;261;p36"/>
          <p:cNvSpPr txBox="1"/>
          <p:nvPr>
            <p:ph idx="2" type="body"/>
          </p:nvPr>
        </p:nvSpPr>
        <p:spPr>
          <a:xfrm>
            <a:off x="513225" y="1069325"/>
            <a:ext cx="3925500" cy="546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NZ" sz="1100"/>
              <a:t>8. After Paul, Silas and Timothy left Lystra they travelled about teaching people about Jesus. Paul always tried to think about where God would want him to go. When they tried to enter Asia but the Holy Spirit did not want them to go in that direction.</a:t>
            </a:r>
            <a:endParaRPr sz="1100"/>
          </a:p>
          <a:p>
            <a:pPr indent="0" lvl="0" marL="0" rtl="0" algn="l">
              <a:lnSpc>
                <a:spcPct val="100000"/>
              </a:lnSpc>
              <a:spcBef>
                <a:spcPts val="1200"/>
              </a:spcBef>
              <a:spcAft>
                <a:spcPts val="0"/>
              </a:spcAft>
              <a:buNone/>
            </a:pPr>
            <a:r>
              <a:rPr lang="en-NZ" sz="1100"/>
              <a:t>9. Later, Paul tried to lead the group into Bithynia but he was stopped by the Holy Spirit once again.  Paul was a missionary and wanted to go where God wanted him to go but the Spirit kept saying “no”.  </a:t>
            </a:r>
            <a:endParaRPr sz="1100"/>
          </a:p>
          <a:p>
            <a:pPr indent="0" lvl="0" marL="0" rtl="0" algn="l">
              <a:lnSpc>
                <a:spcPct val="100000"/>
              </a:lnSpc>
              <a:spcBef>
                <a:spcPts val="1200"/>
              </a:spcBef>
              <a:spcAft>
                <a:spcPts val="0"/>
              </a:spcAft>
              <a:buNone/>
            </a:pPr>
            <a:r>
              <a:rPr lang="en-NZ" sz="1100"/>
              <a:t>10. Paul stopped in the city of Troas to decide what he should do next. But God had a special way of revealing his plans to Paul.</a:t>
            </a:r>
            <a:endParaRPr sz="1100"/>
          </a:p>
          <a:p>
            <a:pPr indent="0" lvl="0" marL="0" rtl="0" algn="l">
              <a:lnSpc>
                <a:spcPct val="100000"/>
              </a:lnSpc>
              <a:spcBef>
                <a:spcPts val="1200"/>
              </a:spcBef>
              <a:spcAft>
                <a:spcPts val="0"/>
              </a:spcAft>
              <a:buNone/>
            </a:pPr>
            <a:r>
              <a:rPr lang="en-NZ" sz="1100"/>
              <a:t>11. One night in Troas Paul received an answer from God. </a:t>
            </a:r>
            <a:endParaRPr sz="1100"/>
          </a:p>
          <a:p>
            <a:pPr indent="0" lvl="0" marL="0" rtl="0" algn="l">
              <a:lnSpc>
                <a:spcPct val="100000"/>
              </a:lnSpc>
              <a:spcBef>
                <a:spcPts val="1200"/>
              </a:spcBef>
              <a:spcAft>
                <a:spcPts val="0"/>
              </a:spcAft>
              <a:buNone/>
            </a:pPr>
            <a:r>
              <a:rPr lang="en-NZ" sz="1100"/>
              <a:t>A man came to him in a vision.  The man in the vision was from Macedonia and he stood and begged Paul saying, “come to Macedonia and help us.”</a:t>
            </a:r>
            <a:endParaRPr sz="1100"/>
          </a:p>
          <a:p>
            <a:pPr indent="0" lvl="0" marL="0" rtl="0" algn="l">
              <a:lnSpc>
                <a:spcPct val="100000"/>
              </a:lnSpc>
              <a:spcBef>
                <a:spcPts val="1200"/>
              </a:spcBef>
              <a:spcAft>
                <a:spcPts val="0"/>
              </a:spcAft>
              <a:buNone/>
            </a:pPr>
            <a:r>
              <a:rPr lang="en-NZ" sz="1100"/>
              <a:t>12. Now Paul knew where God wanted him to go!  The next morning Paul told his travel companions the good news that they were going to Macedonia.  Everyone prepared for the trip.  There would be many adventures ahead of them.</a:t>
            </a:r>
            <a:endParaRPr sz="1100"/>
          </a:p>
          <a:p>
            <a:pPr indent="0" lvl="0" marL="0" rtl="0" algn="l">
              <a:lnSpc>
                <a:spcPct val="100000"/>
              </a:lnSpc>
              <a:spcBef>
                <a:spcPts val="1200"/>
              </a:spcBef>
              <a:spcAft>
                <a:spcPts val="0"/>
              </a:spcAft>
              <a:buNone/>
            </a:pPr>
            <a:r>
              <a:rPr lang="en-NZ" sz="1100"/>
              <a:t>13. Macedonia was part of what is now known as Europe.  Paul was the first missionary ever recorded as taking the Good News of Jesus to Europe.  Paul was a missionary that was willing to go where God wanted him to go.</a:t>
            </a:r>
            <a:endParaRPr sz="1100"/>
          </a:p>
          <a:p>
            <a:pPr indent="0" lvl="0" marL="0" rtl="0" algn="l">
              <a:lnSpc>
                <a:spcPct val="100000"/>
              </a:lnSpc>
              <a:spcBef>
                <a:spcPts val="1200"/>
              </a:spcBef>
              <a:spcAft>
                <a:spcPts val="1200"/>
              </a:spcAft>
              <a:buNone/>
            </a:pPr>
            <a:r>
              <a:rPr lang="en-NZ" sz="1100"/>
              <a:t>And how about you?  Are you willing to go where God wants you to go?  Are you willing to do what God wants you to do?  </a:t>
            </a:r>
            <a:endParaRPr sz="1100"/>
          </a:p>
        </p:txBody>
      </p:sp>
      <p:sp>
        <p:nvSpPr>
          <p:cNvPr id="262" name="Google Shape;262;p36"/>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263" name="Google Shape;263;p36"/>
          <p:cNvSpPr/>
          <p:nvPr/>
        </p:nvSpPr>
        <p:spPr>
          <a:xfrm>
            <a:off x="4854375" y="1069325"/>
            <a:ext cx="3832500" cy="5341500"/>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1200"/>
              </a:spcAft>
              <a:buNone/>
            </a:pPr>
            <a:r>
              <a:t/>
            </a:r>
            <a:endParaRPr sz="1100">
              <a:solidFill>
                <a:schemeClr val="dk1"/>
              </a:solidFill>
              <a:latin typeface="Calibri"/>
              <a:ea typeface="Calibri"/>
              <a:cs typeface="Calibri"/>
              <a:sym typeface="Calibri"/>
            </a:endParaRPr>
          </a:p>
        </p:txBody>
      </p:sp>
      <p:sp>
        <p:nvSpPr>
          <p:cNvPr id="264" name="Google Shape;264;p36"/>
          <p:cNvSpPr txBox="1"/>
          <p:nvPr>
            <p:ph idx="11" type="ftr"/>
          </p:nvPr>
        </p:nvSpPr>
        <p:spPr>
          <a:xfrm>
            <a:off x="987125" y="6356350"/>
            <a:ext cx="7342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265" name="Google Shape;265;p36"/>
          <p:cNvSpPr txBox="1"/>
          <p:nvPr>
            <p:ph idx="12" type="sldNum"/>
          </p:nvPr>
        </p:nvSpPr>
        <p:spPr>
          <a:xfrm>
            <a:off x="8001000" y="6356351"/>
            <a:ext cx="514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7"/>
          <p:cNvSpPr/>
          <p:nvPr/>
        </p:nvSpPr>
        <p:spPr>
          <a:xfrm>
            <a:off x="0" y="4743449"/>
            <a:ext cx="9144000" cy="211462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72" name="Google Shape;272;p37"/>
          <p:cNvGrpSpPr/>
          <p:nvPr/>
        </p:nvGrpSpPr>
        <p:grpSpPr>
          <a:xfrm>
            <a:off x="708545" y="5045749"/>
            <a:ext cx="7909980" cy="1589575"/>
            <a:chOff x="708545" y="5045749"/>
            <a:chExt cx="7909980" cy="1589575"/>
          </a:xfrm>
        </p:grpSpPr>
        <p:pic>
          <p:nvPicPr>
            <p:cNvPr descr="MBC - 400x400 a little background.png" id="273" name="Google Shape;273;p37"/>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274" name="Google Shape;274;p37"/>
            <p:cNvSpPr txBox="1"/>
            <p:nvPr/>
          </p:nvSpPr>
          <p:spPr>
            <a:xfrm>
              <a:off x="2298125" y="5303520"/>
              <a:ext cx="6320400" cy="125743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NZ" sz="2000" u="none" cap="none" strike="noStrike">
                  <a:solidFill>
                    <a:schemeClr val="dk1"/>
                  </a:solidFill>
                  <a:latin typeface="Calibri"/>
                  <a:ea typeface="Calibri"/>
                  <a:cs typeface="Calibri"/>
                  <a:sym typeface="Calibri"/>
                </a:rPr>
                <a:t>Please visit </a:t>
              </a:r>
              <a:r>
                <a:rPr b="0" i="0" lang="en-NZ" sz="2000" u="sng" cap="none" strike="noStrike">
                  <a:solidFill>
                    <a:schemeClr val="hlink"/>
                  </a:solidFill>
                  <a:latin typeface="Calibri"/>
                  <a:ea typeface="Calibri"/>
                  <a:cs typeface="Calibri"/>
                  <a:sym typeface="Calibri"/>
                  <a:hlinkClick r:id="rId4"/>
                </a:rPr>
                <a:t>www.missionbibleclass.org</a:t>
              </a:r>
              <a:r>
                <a:rPr b="0" i="0" lang="en-NZ" sz="2000" u="none" cap="none" strike="noStrike">
                  <a:solidFill>
                    <a:schemeClr val="dk1"/>
                  </a:solidFill>
                  <a:latin typeface="Calibri"/>
                  <a:ea typeface="Calibri"/>
                  <a:cs typeface="Calibri"/>
                  <a:sym typeface="Calibri"/>
                </a:rPr>
                <a:t> to find this and many other free resources to help you </a:t>
              </a:r>
              <a:br>
                <a:rPr b="0" i="0" lang="en-NZ" sz="2000" u="none" cap="none" strike="noStrike">
                  <a:solidFill>
                    <a:schemeClr val="dk1"/>
                  </a:solidFill>
                  <a:latin typeface="Calibri"/>
                  <a:ea typeface="Calibri"/>
                  <a:cs typeface="Calibri"/>
                  <a:sym typeface="Calibri"/>
                </a:rPr>
              </a:br>
              <a:r>
                <a:rPr b="0" i="0" lang="en-NZ"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275" name="Google Shape;275;p37"/>
          <p:cNvSpPr txBox="1"/>
          <p:nvPr>
            <p:ph type="title"/>
          </p:nvPr>
        </p:nvSpPr>
        <p:spPr>
          <a:xfrm>
            <a:off x="628650" y="3205248"/>
            <a:ext cx="7989900" cy="1538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12500"/>
              <a:buFont typeface="Calibri"/>
              <a:buNone/>
            </a:pPr>
            <a:r>
              <a:rPr lang="en-NZ" sz="1600"/>
              <a:t>Attributions: This visual aid was constructed by Mary Nelson </a:t>
            </a:r>
            <a:r>
              <a:rPr lang="en-NZ" sz="1600" u="sng">
                <a:solidFill>
                  <a:schemeClr val="hlink"/>
                </a:solidFill>
                <a:hlinkClick r:id="rId5"/>
              </a:rPr>
              <a:t>www.missionbibleclass.org</a:t>
            </a:r>
            <a:r>
              <a:rPr lang="en-NZ" sz="1600"/>
              <a:t> using: </a:t>
            </a:r>
            <a:endParaRPr sz="1600"/>
          </a:p>
          <a:p>
            <a:pPr indent="-308610" lvl="0" marL="457200" rtl="0" algn="l">
              <a:lnSpc>
                <a:spcPct val="90000"/>
              </a:lnSpc>
              <a:spcBef>
                <a:spcPts val="0"/>
              </a:spcBef>
              <a:spcAft>
                <a:spcPts val="0"/>
              </a:spcAft>
              <a:buSzPct val="87500"/>
              <a:buChar char="●"/>
            </a:pPr>
            <a:r>
              <a:rPr lang="en-NZ" sz="1600"/>
              <a:t>Text and slideshow compilation by Mary Nelson</a:t>
            </a:r>
            <a:endParaRPr sz="1600"/>
          </a:p>
          <a:p>
            <a:pPr indent="-308610" lvl="0" marL="457200" rtl="0" algn="l">
              <a:lnSpc>
                <a:spcPct val="90000"/>
              </a:lnSpc>
              <a:spcBef>
                <a:spcPts val="0"/>
              </a:spcBef>
              <a:spcAft>
                <a:spcPts val="0"/>
              </a:spcAft>
              <a:buSzPct val="87500"/>
              <a:buChar char="●"/>
            </a:pPr>
            <a:r>
              <a:rPr lang="en-NZ" sz="1600"/>
              <a:t>Illustrations by Sweet Publishing </a:t>
            </a:r>
            <a:r>
              <a:rPr lang="en-NZ" sz="1600" u="sng">
                <a:solidFill>
                  <a:schemeClr val="hlink"/>
                </a:solidFill>
                <a:hlinkClick r:id="rId6"/>
              </a:rPr>
              <a:t>http://sweetpublishing.com/</a:t>
            </a:r>
            <a:r>
              <a:rPr lang="en-NZ" sz="1600"/>
              <a:t> </a:t>
            </a:r>
            <a:endParaRPr sz="1600"/>
          </a:p>
          <a:p>
            <a:pPr indent="-308610" lvl="0" marL="457200" rtl="0" algn="l">
              <a:lnSpc>
                <a:spcPct val="90000"/>
              </a:lnSpc>
              <a:spcBef>
                <a:spcPts val="0"/>
              </a:spcBef>
              <a:spcAft>
                <a:spcPts val="0"/>
              </a:spcAft>
              <a:buSzPct val="87500"/>
              <a:buChar char="●"/>
            </a:pPr>
            <a:r>
              <a:rPr lang="en-NZ" sz="1600"/>
              <a:t>As accessed through  </a:t>
            </a:r>
            <a:r>
              <a:rPr lang="en-NZ" sz="1600" u="sng">
                <a:solidFill>
                  <a:schemeClr val="hlink"/>
                </a:solidFill>
                <a:hlinkClick r:id="rId7"/>
              </a:rPr>
              <a:t>www.freebibleimages.org</a:t>
            </a:r>
            <a:r>
              <a:rPr lang="en-NZ" sz="1600"/>
              <a:t> </a:t>
            </a:r>
            <a:endParaRPr/>
          </a:p>
          <a:p>
            <a:pPr indent="-308610" lvl="0" marL="457200" rtl="0" algn="l">
              <a:lnSpc>
                <a:spcPct val="90000"/>
              </a:lnSpc>
              <a:spcBef>
                <a:spcPts val="0"/>
              </a:spcBef>
              <a:spcAft>
                <a:spcPts val="0"/>
              </a:spcAft>
              <a:buSzPct val="87500"/>
              <a:buChar char="●"/>
            </a:pPr>
            <a:r>
              <a:rPr lang="en-NZ" sz="1600"/>
              <a:t>Notice of Alteration: Writing and arrows have been added to Slides 6,8,9 . </a:t>
            </a:r>
            <a:br>
              <a:rPr lang="en-NZ" sz="1600"/>
            </a:br>
            <a:r>
              <a:rPr lang="en-NZ" sz="1600"/>
              <a:t>Text added to cover slide.</a:t>
            </a:r>
            <a:endParaRPr sz="1600">
              <a:solidFill>
                <a:srgbClr val="FF0000"/>
              </a:solidFill>
            </a:endParaRPr>
          </a:p>
        </p:txBody>
      </p:sp>
      <p:pic>
        <p:nvPicPr>
          <p:cNvPr id="276" name="Google Shape;276;p37"/>
          <p:cNvPicPr preferRelativeResize="0"/>
          <p:nvPr/>
        </p:nvPicPr>
        <p:blipFill rotWithShape="1">
          <a:blip r:embed="rId8">
            <a:alphaModFix/>
          </a:blip>
          <a:srcRect b="0" l="0" r="0" t="0"/>
          <a:stretch/>
        </p:blipFill>
        <p:spPr>
          <a:xfrm>
            <a:off x="628650" y="790275"/>
            <a:ext cx="2400300" cy="839808"/>
          </a:xfrm>
          <a:prstGeom prst="rect">
            <a:avLst/>
          </a:prstGeom>
          <a:noFill/>
          <a:ln>
            <a:noFill/>
          </a:ln>
        </p:spPr>
      </p:pic>
      <p:sp>
        <p:nvSpPr>
          <p:cNvPr id="277" name="Google Shape;277;p37"/>
          <p:cNvSpPr txBox="1"/>
          <p:nvPr/>
        </p:nvSpPr>
        <p:spPr>
          <a:xfrm>
            <a:off x="614963" y="1912617"/>
            <a:ext cx="7755600" cy="1292631"/>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NZ" sz="1600" u="none" cap="none" strike="noStrike">
                <a:solidFill>
                  <a:srgbClr val="000000"/>
                </a:solidFill>
                <a:latin typeface="Calibri"/>
                <a:ea typeface="Calibri"/>
                <a:cs typeface="Calibri"/>
                <a:sym typeface="Calibri"/>
              </a:rPr>
              <a:t>Attribution-ShareAlike 3.0 Unported (CC BY-SA 3.0) </a:t>
            </a:r>
            <a:r>
              <a:rPr b="0" i="0" lang="en-NZ" sz="1600" u="sng" cap="none" strike="noStrike">
                <a:solidFill>
                  <a:schemeClr val="hlink"/>
                </a:solidFill>
                <a:latin typeface="Calibri"/>
                <a:ea typeface="Calibri"/>
                <a:cs typeface="Calibri"/>
                <a:sym typeface="Calibri"/>
                <a:hlinkClick r:id="rId9"/>
              </a:rPr>
              <a:t>https://creativecommons.org/licenses/by-sa/3.0/</a:t>
            </a:r>
            <a:r>
              <a:rPr b="0" i="0" lang="en-NZ"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NZ" sz="1600" u="none" cap="none" strike="noStrike">
                <a:solidFill>
                  <a:srgbClr val="000000"/>
                </a:solidFill>
                <a:latin typeface="Calibri"/>
                <a:ea typeface="Calibri"/>
                <a:cs typeface="Calibri"/>
                <a:sym typeface="Calibri"/>
              </a:rPr>
              <a:t>User may reproduce it without permissions.</a:t>
            </a:r>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NZ" sz="1600" u="none" cap="none" strike="noStrike">
                <a:solidFill>
                  <a:srgbClr val="000000"/>
                </a:solidFill>
                <a:latin typeface="Calibri"/>
                <a:ea typeface="Calibri"/>
                <a:cs typeface="Calibri"/>
                <a:sym typeface="Calibri"/>
              </a:rPr>
              <a:t>DOWNLOAD THIS SLIDESHOW FROM </a:t>
            </a:r>
            <a:r>
              <a:rPr b="1" i="0" lang="en-NZ" sz="1600" u="sng" cap="none" strike="noStrike">
                <a:solidFill>
                  <a:schemeClr val="hlink"/>
                </a:solidFill>
                <a:latin typeface="Calibri"/>
                <a:ea typeface="Calibri"/>
                <a:cs typeface="Calibri"/>
                <a:sym typeface="Calibri"/>
                <a:hlinkClick r:id="rId10"/>
              </a:rPr>
              <a:t>www.missionbibleclass.org</a:t>
            </a:r>
            <a:r>
              <a:rPr b="1" i="0" lang="en-NZ"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3"/>
          <p:cNvPicPr preferRelativeResize="0"/>
          <p:nvPr/>
        </p:nvPicPr>
        <p:blipFill rotWithShape="1">
          <a:blip r:embed="rId3">
            <a:alphaModFix/>
          </a:blip>
          <a:srcRect b="1793" l="0" r="0" t="1802"/>
          <a:stretch/>
        </p:blipFill>
        <p:spPr>
          <a:xfrm>
            <a:off x="0" y="0"/>
            <a:ext cx="9485494" cy="6858000"/>
          </a:xfrm>
          <a:prstGeom prst="rect">
            <a:avLst/>
          </a:prstGeom>
          <a:noFill/>
          <a:ln>
            <a:noFill/>
          </a:ln>
        </p:spPr>
      </p:pic>
      <p:sp>
        <p:nvSpPr>
          <p:cNvPr id="156" name="Google Shape;156;p23"/>
          <p:cNvSpPr txBox="1"/>
          <p:nvPr>
            <p:ph idx="11" type="ftr"/>
          </p:nvPr>
        </p:nvSpPr>
        <p:spPr>
          <a:xfrm>
            <a:off x="987125" y="6356350"/>
            <a:ext cx="7342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157" name="Google Shape;157;p23"/>
          <p:cNvSpPr txBox="1"/>
          <p:nvPr>
            <p:ph idx="12" type="sldNum"/>
          </p:nvPr>
        </p:nvSpPr>
        <p:spPr>
          <a:xfrm>
            <a:off x="8001000" y="6356351"/>
            <a:ext cx="514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4"/>
          <p:cNvPicPr preferRelativeResize="0"/>
          <p:nvPr/>
        </p:nvPicPr>
        <p:blipFill rotWithShape="1">
          <a:blip r:embed="rId3">
            <a:alphaModFix/>
          </a:blip>
          <a:srcRect b="1793" l="0" r="0" t="1802"/>
          <a:stretch/>
        </p:blipFill>
        <p:spPr>
          <a:xfrm>
            <a:off x="6" y="0"/>
            <a:ext cx="9485494" cy="6858000"/>
          </a:xfrm>
          <a:prstGeom prst="rect">
            <a:avLst/>
          </a:prstGeom>
          <a:noFill/>
          <a:ln>
            <a:noFill/>
          </a:ln>
        </p:spPr>
      </p:pic>
      <p:sp>
        <p:nvSpPr>
          <p:cNvPr id="164" name="Google Shape;164;p24"/>
          <p:cNvSpPr txBox="1"/>
          <p:nvPr>
            <p:ph idx="11" type="ftr"/>
          </p:nvPr>
        </p:nvSpPr>
        <p:spPr>
          <a:xfrm>
            <a:off x="987125" y="6356350"/>
            <a:ext cx="7342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rgbClr val="999999"/>
                </a:solidFill>
              </a:rPr>
              <a:t>Macedonian Vision   www.missionbibleclass.org</a:t>
            </a:r>
            <a:endParaRPr sz="900">
              <a:solidFill>
                <a:srgbClr val="999999"/>
              </a:solidFill>
            </a:endParaRPr>
          </a:p>
        </p:txBody>
      </p:sp>
      <p:sp>
        <p:nvSpPr>
          <p:cNvPr id="165" name="Google Shape;165;p24"/>
          <p:cNvSpPr txBox="1"/>
          <p:nvPr>
            <p:ph idx="12" type="sldNum"/>
          </p:nvPr>
        </p:nvSpPr>
        <p:spPr>
          <a:xfrm>
            <a:off x="8001000" y="6356351"/>
            <a:ext cx="514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rgbClr val="999999"/>
                </a:solidFill>
              </a:rPr>
              <a:t>‹#›</a:t>
            </a:fld>
            <a:endParaRPr sz="900">
              <a:solidFill>
                <a:srgbClr val="9999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5"/>
          <p:cNvPicPr preferRelativeResize="0"/>
          <p:nvPr/>
        </p:nvPicPr>
        <p:blipFill rotWithShape="1">
          <a:blip r:embed="rId3">
            <a:alphaModFix/>
          </a:blip>
          <a:srcRect b="1793" l="0" r="0" t="1802"/>
          <a:stretch/>
        </p:blipFill>
        <p:spPr>
          <a:xfrm>
            <a:off x="-170742" y="0"/>
            <a:ext cx="9485494" cy="6858000"/>
          </a:xfrm>
          <a:prstGeom prst="rect">
            <a:avLst/>
          </a:prstGeom>
          <a:noFill/>
          <a:ln>
            <a:noFill/>
          </a:ln>
        </p:spPr>
      </p:pic>
      <p:sp>
        <p:nvSpPr>
          <p:cNvPr id="172" name="Google Shape;172;p25"/>
          <p:cNvSpPr txBox="1"/>
          <p:nvPr>
            <p:ph idx="11" type="ftr"/>
          </p:nvPr>
        </p:nvSpPr>
        <p:spPr>
          <a:xfrm>
            <a:off x="987125" y="6356350"/>
            <a:ext cx="7342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173" name="Google Shape;173;p25"/>
          <p:cNvSpPr txBox="1"/>
          <p:nvPr>
            <p:ph idx="12" type="sldNum"/>
          </p:nvPr>
        </p:nvSpPr>
        <p:spPr>
          <a:xfrm>
            <a:off x="8001000" y="6356351"/>
            <a:ext cx="514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6"/>
          <p:cNvPicPr preferRelativeResize="0"/>
          <p:nvPr/>
        </p:nvPicPr>
        <p:blipFill rotWithShape="1">
          <a:blip r:embed="rId3">
            <a:alphaModFix/>
          </a:blip>
          <a:srcRect b="1793" l="0" r="0" t="1802"/>
          <a:stretch/>
        </p:blipFill>
        <p:spPr>
          <a:xfrm>
            <a:off x="8" y="0"/>
            <a:ext cx="9485494" cy="6858000"/>
          </a:xfrm>
          <a:prstGeom prst="rect">
            <a:avLst/>
          </a:prstGeom>
          <a:noFill/>
          <a:ln>
            <a:noFill/>
          </a:ln>
        </p:spPr>
      </p:pic>
      <p:sp>
        <p:nvSpPr>
          <p:cNvPr id="180" name="Google Shape;180;p26"/>
          <p:cNvSpPr txBox="1"/>
          <p:nvPr>
            <p:ph idx="11" type="ftr"/>
          </p:nvPr>
        </p:nvSpPr>
        <p:spPr>
          <a:xfrm>
            <a:off x="202975" y="6356350"/>
            <a:ext cx="2648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181" name="Google Shape;181;p26"/>
          <p:cNvSpPr txBox="1"/>
          <p:nvPr>
            <p:ph idx="12" type="sldNum"/>
          </p:nvPr>
        </p:nvSpPr>
        <p:spPr>
          <a:xfrm>
            <a:off x="2851075" y="6356350"/>
            <a:ext cx="361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7"/>
          <p:cNvPicPr preferRelativeResize="0"/>
          <p:nvPr/>
        </p:nvPicPr>
        <p:blipFill rotWithShape="1">
          <a:blip r:embed="rId3">
            <a:alphaModFix/>
          </a:blip>
          <a:srcRect b="1793" l="0" r="0" t="1802"/>
          <a:stretch/>
        </p:blipFill>
        <p:spPr>
          <a:xfrm>
            <a:off x="6" y="0"/>
            <a:ext cx="9485494" cy="6858000"/>
          </a:xfrm>
          <a:prstGeom prst="rect">
            <a:avLst/>
          </a:prstGeom>
          <a:noFill/>
          <a:ln>
            <a:noFill/>
          </a:ln>
        </p:spPr>
      </p:pic>
      <p:sp>
        <p:nvSpPr>
          <p:cNvPr id="188" name="Google Shape;188;p27"/>
          <p:cNvSpPr txBox="1"/>
          <p:nvPr>
            <p:ph idx="11" type="ftr"/>
          </p:nvPr>
        </p:nvSpPr>
        <p:spPr>
          <a:xfrm>
            <a:off x="443775" y="6356350"/>
            <a:ext cx="2712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189" name="Google Shape;189;p27"/>
          <p:cNvSpPr txBox="1"/>
          <p:nvPr>
            <p:ph idx="12" type="sldNum"/>
          </p:nvPr>
        </p:nvSpPr>
        <p:spPr>
          <a:xfrm>
            <a:off x="3035120" y="6356351"/>
            <a:ext cx="189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8"/>
          <p:cNvPicPr preferRelativeResize="0"/>
          <p:nvPr/>
        </p:nvPicPr>
        <p:blipFill rotWithShape="1">
          <a:blip r:embed="rId3">
            <a:alphaModFix/>
          </a:blip>
          <a:srcRect b="1793" l="0" r="0" t="1802"/>
          <a:stretch/>
        </p:blipFill>
        <p:spPr>
          <a:xfrm>
            <a:off x="-4" y="-1"/>
            <a:ext cx="9485455" cy="6858000"/>
          </a:xfrm>
          <a:prstGeom prst="rect">
            <a:avLst/>
          </a:prstGeom>
          <a:noFill/>
          <a:ln>
            <a:noFill/>
          </a:ln>
        </p:spPr>
      </p:pic>
      <p:sp>
        <p:nvSpPr>
          <p:cNvPr id="196" name="Google Shape;196;p28"/>
          <p:cNvSpPr txBox="1"/>
          <p:nvPr>
            <p:ph idx="11" type="ftr"/>
          </p:nvPr>
        </p:nvSpPr>
        <p:spPr>
          <a:xfrm>
            <a:off x="987125" y="6356350"/>
            <a:ext cx="7342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197" name="Google Shape;197;p28"/>
          <p:cNvSpPr txBox="1"/>
          <p:nvPr>
            <p:ph idx="12" type="sldNum"/>
          </p:nvPr>
        </p:nvSpPr>
        <p:spPr>
          <a:xfrm>
            <a:off x="8001000" y="6356351"/>
            <a:ext cx="514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9"/>
          <p:cNvPicPr preferRelativeResize="0"/>
          <p:nvPr/>
        </p:nvPicPr>
        <p:blipFill rotWithShape="1">
          <a:blip r:embed="rId3">
            <a:alphaModFix/>
          </a:blip>
          <a:srcRect b="0" l="11102" r="11094" t="0"/>
          <a:stretch/>
        </p:blipFill>
        <p:spPr>
          <a:xfrm>
            <a:off x="-7" y="0"/>
            <a:ext cx="9485482" cy="6858000"/>
          </a:xfrm>
          <a:prstGeom prst="rect">
            <a:avLst/>
          </a:prstGeom>
          <a:noFill/>
          <a:ln>
            <a:noFill/>
          </a:ln>
        </p:spPr>
      </p:pic>
      <p:sp>
        <p:nvSpPr>
          <p:cNvPr id="204" name="Google Shape;204;p29"/>
          <p:cNvSpPr txBox="1"/>
          <p:nvPr>
            <p:ph idx="11" type="ftr"/>
          </p:nvPr>
        </p:nvSpPr>
        <p:spPr>
          <a:xfrm>
            <a:off x="576400" y="6356350"/>
            <a:ext cx="2470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205" name="Google Shape;205;p29"/>
          <p:cNvSpPr txBox="1"/>
          <p:nvPr>
            <p:ph idx="12" type="sldNum"/>
          </p:nvPr>
        </p:nvSpPr>
        <p:spPr>
          <a:xfrm>
            <a:off x="2937041" y="6356351"/>
            <a:ext cx="173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0"/>
          <p:cNvPicPr preferRelativeResize="0"/>
          <p:nvPr/>
        </p:nvPicPr>
        <p:blipFill rotWithShape="1">
          <a:blip r:embed="rId3">
            <a:alphaModFix/>
          </a:blip>
          <a:srcRect b="0" l="11102" r="11094" t="0"/>
          <a:stretch/>
        </p:blipFill>
        <p:spPr>
          <a:xfrm>
            <a:off x="9" y="0"/>
            <a:ext cx="9485466" cy="6858000"/>
          </a:xfrm>
          <a:prstGeom prst="rect">
            <a:avLst/>
          </a:prstGeom>
          <a:noFill/>
          <a:ln>
            <a:noFill/>
          </a:ln>
        </p:spPr>
      </p:pic>
      <p:sp>
        <p:nvSpPr>
          <p:cNvPr id="212" name="Google Shape;212;p30"/>
          <p:cNvSpPr txBox="1"/>
          <p:nvPr>
            <p:ph idx="11" type="ftr"/>
          </p:nvPr>
        </p:nvSpPr>
        <p:spPr>
          <a:xfrm>
            <a:off x="301325" y="6375400"/>
            <a:ext cx="2578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NZ" sz="900">
                <a:solidFill>
                  <a:schemeClr val="dk1"/>
                </a:solidFill>
              </a:rPr>
              <a:t>Macedonian Vision   www.missionbibleclass.org</a:t>
            </a:r>
            <a:endParaRPr sz="900">
              <a:solidFill>
                <a:schemeClr val="dk1"/>
              </a:solidFill>
            </a:endParaRPr>
          </a:p>
        </p:txBody>
      </p:sp>
      <p:sp>
        <p:nvSpPr>
          <p:cNvPr id="213" name="Google Shape;213;p30"/>
          <p:cNvSpPr txBox="1"/>
          <p:nvPr>
            <p:ph idx="12" type="sldNum"/>
          </p:nvPr>
        </p:nvSpPr>
        <p:spPr>
          <a:xfrm>
            <a:off x="2764295" y="6375401"/>
            <a:ext cx="180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900">
                <a:solidFill>
                  <a:schemeClr val="dk1"/>
                </a:solidFill>
              </a:rPr>
              <a:t>‹#›</a:t>
            </a:fld>
            <a:endParaRPr sz="9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