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2bffd73dd5_0_16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2bffd73dd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1. Cover: Conquering the Land &amp; Fighting Giants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(Joshua 14:5-15; 15:13-15; and 21:43-45)</a:t>
            </a:r>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2bffd73dd5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32bffd73dd5_0_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p:txBody>
      </p:sp>
      <p:sp>
        <p:nvSpPr>
          <p:cNvPr id="123" name="Google Shape;123;g32bffd73dd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2751a1f969_1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32751a1f969_1_59: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u="none" cap="none" strike="noStrike">
              <a:solidFill>
                <a:schemeClr val="dk1"/>
              </a:solidFill>
              <a:latin typeface="Calibri"/>
              <a:ea typeface="Calibri"/>
              <a:cs typeface="Calibri"/>
              <a:sym typeface="Calibri"/>
            </a:endParaRPr>
          </a:p>
        </p:txBody>
      </p:sp>
      <p:sp>
        <p:nvSpPr>
          <p:cNvPr id="133" name="Google Shape;133;g32751a1f969_1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2bffd73dd5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42" name="Google Shape;142;g32bffd73dd5_0_18:notes"/>
          <p:cNvSpPr txBox="1"/>
          <p:nvPr>
            <p:ph idx="1" type="body"/>
          </p:nvPr>
        </p:nvSpPr>
        <p:spPr>
          <a:xfrm>
            <a:off x="685800" y="4343400"/>
            <a:ext cx="5486400" cy="4114800"/>
          </a:xfrm>
          <a:prstGeom prst="rect">
            <a:avLst/>
          </a:prstGeom>
          <a:noFill/>
          <a:ln>
            <a:noFill/>
          </a:ln>
        </p:spPr>
        <p:txBody>
          <a:bodyPr anchorCtr="0" anchor="t" bIns="91675" lIns="91675" spcFirstLastPara="1" rIns="91675" wrap="square" tIns="91675">
            <a:noAutofit/>
          </a:bodyPr>
          <a:lstStyle/>
          <a:p>
            <a:pPr indent="0" lvl="0" marL="0" marR="0" rtl="0" algn="l">
              <a:lnSpc>
                <a:spcPct val="100000"/>
              </a:lnSpc>
              <a:spcBef>
                <a:spcPts val="0"/>
              </a:spcBef>
              <a:spcAft>
                <a:spcPts val="0"/>
              </a:spcAft>
              <a:buClr>
                <a:schemeClr val="dk1"/>
              </a:buClr>
              <a:buSzPts val="1100"/>
              <a:buFont typeface="Calibri"/>
              <a:buNone/>
            </a:pPr>
            <a:r>
              <a:t/>
            </a:r>
            <a:endParaRPr i="0" sz="1100" u="none" cap="none" strike="noStrike">
              <a:solidFill>
                <a:schemeClr val="dk1"/>
              </a:solidFill>
              <a:latin typeface="Calibri"/>
              <a:ea typeface="Calibri"/>
              <a:cs typeface="Calibri"/>
              <a:sym typeface="Calibri"/>
            </a:endParaRPr>
          </a:p>
        </p:txBody>
      </p:sp>
      <p:sp>
        <p:nvSpPr>
          <p:cNvPr id="143" name="Google Shape;143;g32bffd73dd5_0_18:notes"/>
          <p:cNvSpPr txBox="1"/>
          <p:nvPr>
            <p:ph idx="12" type="sldNum"/>
          </p:nvPr>
        </p:nvSpPr>
        <p:spPr>
          <a:xfrm>
            <a:off x="0" y="0"/>
            <a:ext cx="3000000" cy="3000000"/>
          </a:xfrm>
          <a:prstGeom prst="rect">
            <a:avLst/>
          </a:prstGeom>
          <a:noFill/>
          <a:ln>
            <a:noFill/>
          </a:ln>
        </p:spPr>
        <p:txBody>
          <a:bodyPr anchorCtr="0" anchor="t" bIns="45850" lIns="91675" spcFirstLastPara="1" rIns="91675" wrap="square" tIns="45850">
            <a:noAutofit/>
          </a:bodyPr>
          <a:lstStyle/>
          <a:p>
            <a:pPr indent="0" lvl="0" marL="0" marR="0" rtl="0" algn="l">
              <a:lnSpc>
                <a:spcPct val="100000"/>
              </a:lnSpc>
              <a:spcBef>
                <a:spcPts val="0"/>
              </a:spcBef>
              <a:spcAft>
                <a:spcPts val="0"/>
              </a:spcAft>
              <a:buClr>
                <a:schemeClr val="dk1"/>
              </a:buClr>
              <a:buSzPts val="1400"/>
              <a:buFont typeface="Calibri"/>
              <a:buNone/>
            </a:pPr>
            <a:fld id="{00000000-1234-1234-1234-123412341234}" type="slidenum">
              <a:rPr b="0" i="0" lang="en" sz="1400" u="none" cap="none" strike="noStrike">
                <a:solidFill>
                  <a:schemeClr val="dk1"/>
                </a:solidFill>
                <a:latin typeface="Calibri"/>
                <a:ea typeface="Calibri"/>
                <a:cs typeface="Calibri"/>
                <a:sym typeface="Calibri"/>
              </a:rPr>
              <a:t>‹#›</a:t>
            </a:fld>
            <a:endParaRPr b="0" i="0" sz="14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2751a1f969_1_1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2751a1f96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2. Long ago, the Lord promised to give His people their land. He made the promise to Abraham, Isaac, Jacob, and Jacob’s 12 sons, Moses and Joshua. After all those years, the Israelite people were in their own land. They fought many battles, but the Lord helped them.</a:t>
            </a:r>
            <a:endParaRPr>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2751a1f969_1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2751a1f96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3. Now, it was time to divide the land so that all of the tribes of Israel would have a place to live. The Lord told Joshua to divide the land among the twelve tribes of Israel. </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2751a1f969_1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2751a1f969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4. Ten of the tribes were named after ten of Jacob’s sons. These tribes were Reuben, Simeon, Judah, Issachar, Zebulon, Gad, Asher, Dan, Naphtali, and Benjamin. Joshua gave each of these tribes their own land. The two tribes named after Joseph’s sons were also given a share of the land. These were Ephraim and Manasseh. Now, the land of Canaan was divided between all of the tribes of Israel so that everyone had a share.</a:t>
            </a:r>
            <a:endParaRPr>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2751a1f969_1_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2751a1f969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5. One man in Israel remembered a very special promise that Moses had made to him. Caleb came up to Joshua and said, “Joshua, do you remember a long time ago when Moses sent you and me into Canaan as spies? Do you remember how we came back and told Moses all about how good the land was?”</a:t>
            </a:r>
            <a:endParaRPr>
              <a:solidFill>
                <a:schemeClr val="dk1"/>
              </a:solidFill>
              <a:latin typeface="Calibri"/>
              <a:ea typeface="Calibri"/>
              <a:cs typeface="Calibri"/>
              <a:sym typeface="Calibri"/>
            </a:endParaRPr>
          </a:p>
          <a:p>
            <a:pPr indent="0" lvl="0" marL="0" rtl="0" algn="l">
              <a:spcBef>
                <a:spcPts val="1000"/>
              </a:spcBef>
              <a:spcAft>
                <a:spcPts val="1000"/>
              </a:spcAft>
              <a:buNone/>
            </a:pPr>
            <a:r>
              <a:rPr lang="en">
                <a:solidFill>
                  <a:schemeClr val="dk1"/>
                </a:solidFill>
                <a:latin typeface="Calibri"/>
                <a:ea typeface="Calibri"/>
                <a:cs typeface="Calibri"/>
                <a:sym typeface="Calibri"/>
              </a:rPr>
              <a:t>“Yes,” said Joshua, “I remember.”</a:t>
            </a:r>
            <a:endParaRPr>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2751a1f969_1_3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2751a1f969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6. “All of the other spies did not have enough faith to conquer the land, only you and I did. Do you remember how I told Moses I knew we could take over the new land because God would help us?”</a:t>
            </a:r>
            <a:endParaRPr>
              <a:latin typeface="Calibri"/>
              <a:ea typeface="Calibri"/>
              <a:cs typeface="Calibri"/>
              <a:sym typeface="Calibri"/>
            </a:endParaRPr>
          </a:p>
          <a:p>
            <a:pPr indent="0" lvl="0" marL="0" rtl="0" algn="l">
              <a:spcBef>
                <a:spcPts val="1000"/>
              </a:spcBef>
              <a:spcAft>
                <a:spcPts val="0"/>
              </a:spcAft>
              <a:buNone/>
            </a:pPr>
            <a:r>
              <a:rPr lang="en">
                <a:latin typeface="Calibri"/>
                <a:ea typeface="Calibri"/>
                <a:cs typeface="Calibri"/>
                <a:sym typeface="Calibri"/>
              </a:rPr>
              <a:t>“Yes,” said Joshua, “I remember.”</a:t>
            </a:r>
            <a:endParaRPr>
              <a:latin typeface="Calibri"/>
              <a:ea typeface="Calibri"/>
              <a:cs typeface="Calibri"/>
              <a:sym typeface="Calibri"/>
            </a:endParaRPr>
          </a:p>
          <a:p>
            <a:pPr indent="0" lvl="0" marL="0" rtl="0" algn="l">
              <a:spcBef>
                <a:spcPts val="1000"/>
              </a:spcBef>
              <a:spcAft>
                <a:spcPts val="0"/>
              </a:spcAft>
              <a:buNone/>
            </a:pPr>
            <a:r>
              <a:rPr lang="en">
                <a:latin typeface="Calibri"/>
                <a:ea typeface="Calibri"/>
                <a:cs typeface="Calibri"/>
                <a:sym typeface="Calibri"/>
              </a:rPr>
              <a:t>“And do you remember how Moses said that I could have part of the new land because I always follow God and do what He says?”</a:t>
            </a:r>
            <a:endParaRPr>
              <a:latin typeface="Calibri"/>
              <a:ea typeface="Calibri"/>
              <a:cs typeface="Calibri"/>
              <a:sym typeface="Calibri"/>
            </a:endParaRPr>
          </a:p>
          <a:p>
            <a:pPr indent="0" lvl="0" marL="0" rtl="0" algn="l">
              <a:spcBef>
                <a:spcPts val="1000"/>
              </a:spcBef>
              <a:spcAft>
                <a:spcPts val="0"/>
              </a:spcAft>
              <a:buNone/>
            </a:pPr>
            <a:r>
              <a:rPr lang="en">
                <a:latin typeface="Calibri"/>
                <a:ea typeface="Calibri"/>
                <a:cs typeface="Calibri"/>
                <a:sym typeface="Calibri"/>
              </a:rPr>
              <a:t>“Yes,” said Joshua, “I remember.”</a:t>
            </a:r>
            <a:endParaRPr>
              <a:latin typeface="Calibri"/>
              <a:ea typeface="Calibri"/>
              <a:cs typeface="Calibri"/>
              <a:sym typeface="Calibri"/>
            </a:endParaRPr>
          </a:p>
          <a:p>
            <a:pPr indent="0" lvl="0" marL="0" rtl="0" algn="l">
              <a:spcBef>
                <a:spcPts val="100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2751a1f969_1_3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2751a1f969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7. “That was forty-five years ago,” said Caleb. “Now I am eighty-five years old. But look at me, Joshua, I am as well and strong now as I was back then. And I can do all the things now that I could do back then because I always follow God and do what He says!</a:t>
            </a:r>
            <a:endParaRPr>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a:solidFill>
                  <a:schemeClr val="dk1"/>
                </a:solidFill>
                <a:latin typeface="Calibri"/>
                <a:ea typeface="Calibri"/>
                <a:cs typeface="Calibri"/>
                <a:sym typeface="Calibri"/>
              </a:rPr>
              <a:t>I know I am old, but I still want to follow God. I don’t want something easy to do, Joshua; I want something hard! Do you know that mountain near Hebron? It has people living on it who are as big as giants! But I know it is the land God wants me to have, and He will help me against those giants!”</a:t>
            </a:r>
            <a:endParaRPr>
              <a:solidFill>
                <a:schemeClr val="dk1"/>
              </a:solidFill>
              <a:latin typeface="Calibri"/>
              <a:ea typeface="Calibri"/>
              <a:cs typeface="Calibri"/>
              <a:sym typeface="Calibri"/>
            </a:endParaRPr>
          </a:p>
          <a:p>
            <a:pPr indent="0" lvl="0" marL="0" rtl="0" algn="l">
              <a:spcBef>
                <a:spcPts val="1000"/>
              </a:spcBef>
              <a:spcAft>
                <a:spcPts val="1000"/>
              </a:spcAft>
              <a:buClr>
                <a:schemeClr val="dk1"/>
              </a:buClr>
              <a:buSzPts val="1100"/>
              <a:buFont typeface="Arial"/>
              <a:buNone/>
            </a:pPr>
            <a:r>
              <a:rPr lang="en">
                <a:solidFill>
                  <a:schemeClr val="dk1"/>
                </a:solidFill>
                <a:latin typeface="Calibri"/>
                <a:ea typeface="Calibri"/>
                <a:cs typeface="Calibri"/>
                <a:sym typeface="Calibri"/>
              </a:rPr>
              <a:t>“Yes,” Joshua said to Caleb, “God will help you because you always follow Him. Go and take the land, Caleb. You can fight the giants and then you can have the land.”</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2751a1f969_1_4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2751a1f969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8. God did help Caleb send away those giants and take over the mountain. Then Caleb took all his family to live with him there for the rest of his life. He kept following God and doing what God said, and God was always with him.</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2751a1f969_1_5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2751a1f96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9. Joshua was happy that he had been able to lead the people of God into their own land. Now, Israel possessed all of the land that the Lord had promised. He hoped that the people would always remember to follow God. If they followed the Lord, the Lord would always protect and take care of them.</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3050"/>
            <a:ext cx="3008400" cy="11622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2" name="Google Shape;52;p13"/>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4" name="Google Shape;54;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0" Type="http://schemas.openxmlformats.org/officeDocument/2006/relationships/hyperlink" Target="http://www.missionbibleclass.org/" TargetMode="External"/><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hyperlink" Target="http://www.missionbibleclass.org/" TargetMode="External"/><Relationship Id="rId9" Type="http://schemas.openxmlformats.org/officeDocument/2006/relationships/hyperlink" Target="https://creativecommons.org/licenses/by-sa/3.0/" TargetMode="External"/><Relationship Id="rId5" Type="http://schemas.openxmlformats.org/officeDocument/2006/relationships/hyperlink" Target="http://www.missionbibleclass.org/" TargetMode="External"/><Relationship Id="rId6" Type="http://schemas.openxmlformats.org/officeDocument/2006/relationships/hyperlink" Target="http://sweetpublishing.com/" TargetMode="External"/><Relationship Id="rId7" Type="http://schemas.openxmlformats.org/officeDocument/2006/relationships/hyperlink" Target="http://www.freebibleimages.org/" TargetMode="External"/><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6857993"/>
          </a:xfrm>
          <a:prstGeom prst="rect">
            <a:avLst/>
          </a:prstGeom>
          <a:noFill/>
          <a:ln>
            <a:noFill/>
          </a:ln>
        </p:spPr>
      </p:pic>
      <p:sp>
        <p:nvSpPr>
          <p:cNvPr id="62" name="Google Shape;62;p14"/>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63" name="Google Shape;63;p14"/>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540941" y="457201"/>
            <a:ext cx="4035600" cy="445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Teacher Notes Page 1 </a:t>
            </a:r>
            <a:endParaRPr b="0" i="0" sz="2400" u="none" cap="none" strike="noStrike">
              <a:solidFill>
                <a:schemeClr val="dk1"/>
              </a:solidFill>
              <a:latin typeface="Calibri"/>
              <a:ea typeface="Calibri"/>
              <a:cs typeface="Calibri"/>
              <a:sym typeface="Calibri"/>
            </a:endParaRPr>
          </a:p>
        </p:txBody>
      </p:sp>
      <p:sp>
        <p:nvSpPr>
          <p:cNvPr id="126" name="Google Shape;126;p23"/>
          <p:cNvSpPr txBox="1"/>
          <p:nvPr>
            <p:ph idx="2" type="body"/>
          </p:nvPr>
        </p:nvSpPr>
        <p:spPr>
          <a:xfrm>
            <a:off x="6426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 sz="1100"/>
              <a:t>1. Cover: Conquering the Land &amp; Fighting Giants </a:t>
            </a:r>
            <a:br>
              <a:rPr lang="en" sz="1100"/>
            </a:br>
            <a:r>
              <a:rPr lang="en" sz="1100"/>
              <a:t>(Joshua 14:5-15; 15:13-15; and 21:43-45)</a:t>
            </a:r>
            <a:endParaRPr sz="1100"/>
          </a:p>
          <a:p>
            <a:pPr indent="0" lvl="0" marL="0" rtl="0" algn="l">
              <a:lnSpc>
                <a:spcPct val="100000"/>
              </a:lnSpc>
              <a:spcBef>
                <a:spcPts val="0"/>
              </a:spcBef>
              <a:spcAft>
                <a:spcPts val="0"/>
              </a:spcAft>
              <a:buClr>
                <a:schemeClr val="dk1"/>
              </a:buClr>
              <a:buSzPts val="1100"/>
              <a:buFont typeface="Arial"/>
              <a:buNone/>
            </a:pPr>
            <a:r>
              <a:t/>
            </a:r>
            <a:endParaRPr sz="1100"/>
          </a:p>
          <a:p>
            <a:pPr indent="0" lvl="0" marL="0" rtl="0" algn="l">
              <a:lnSpc>
                <a:spcPct val="100000"/>
              </a:lnSpc>
              <a:spcBef>
                <a:spcPts val="1000"/>
              </a:spcBef>
              <a:spcAft>
                <a:spcPts val="0"/>
              </a:spcAft>
              <a:buClr>
                <a:schemeClr val="dk1"/>
              </a:buClr>
              <a:buSzPts val="1100"/>
              <a:buFont typeface="Arial"/>
              <a:buNone/>
            </a:pPr>
            <a:r>
              <a:rPr lang="en" sz="1100"/>
              <a:t>2. Long ago, the Lord promised to give His people their land. He made the promise to Abraham, Isaac, Jacob, and Jacob’s 12 sons, Moses and Joshua. After all those years, the Israelite people were in their own land. They fought many battles, but the Lord helped them.</a:t>
            </a:r>
            <a:endParaRPr sz="1100"/>
          </a:p>
          <a:p>
            <a:pPr indent="0" lvl="0" marL="0" rtl="0" algn="l">
              <a:lnSpc>
                <a:spcPct val="100000"/>
              </a:lnSpc>
              <a:spcBef>
                <a:spcPts val="1000"/>
              </a:spcBef>
              <a:spcAft>
                <a:spcPts val="0"/>
              </a:spcAft>
              <a:buClr>
                <a:schemeClr val="dk1"/>
              </a:buClr>
              <a:buSzPts val="1100"/>
              <a:buFont typeface="Arial"/>
              <a:buNone/>
            </a:pPr>
            <a:r>
              <a:t/>
            </a:r>
            <a:endParaRPr sz="1100"/>
          </a:p>
          <a:p>
            <a:pPr indent="0" lvl="0" marL="0" rtl="0" algn="l">
              <a:lnSpc>
                <a:spcPct val="100000"/>
              </a:lnSpc>
              <a:spcBef>
                <a:spcPts val="1000"/>
              </a:spcBef>
              <a:spcAft>
                <a:spcPts val="0"/>
              </a:spcAft>
              <a:buClr>
                <a:schemeClr val="dk1"/>
              </a:buClr>
              <a:buSzPts val="1100"/>
              <a:buFont typeface="Arial"/>
              <a:buNone/>
            </a:pPr>
            <a:r>
              <a:rPr lang="en" sz="1100"/>
              <a:t>3. Now, it was time to divide the land so that all of the tribes of Israel would have a place to live. The Lord told Joshua to divide the land among the twelve tribes of Israel. </a:t>
            </a:r>
            <a:endParaRPr sz="1100"/>
          </a:p>
          <a:p>
            <a:pPr indent="0" lvl="0" marL="0" rtl="0" algn="l">
              <a:lnSpc>
                <a:spcPct val="100000"/>
              </a:lnSpc>
              <a:spcBef>
                <a:spcPts val="1000"/>
              </a:spcBef>
              <a:spcAft>
                <a:spcPts val="0"/>
              </a:spcAft>
              <a:buClr>
                <a:schemeClr val="dk1"/>
              </a:buClr>
              <a:buSzPts val="1100"/>
              <a:buFont typeface="Arial"/>
              <a:buNone/>
            </a:pPr>
            <a:r>
              <a:t/>
            </a:r>
            <a:endParaRPr sz="1100"/>
          </a:p>
          <a:p>
            <a:pPr indent="0" lvl="0" marL="0" rtl="0" algn="l">
              <a:lnSpc>
                <a:spcPct val="100000"/>
              </a:lnSpc>
              <a:spcBef>
                <a:spcPts val="1000"/>
              </a:spcBef>
              <a:spcAft>
                <a:spcPts val="0"/>
              </a:spcAft>
              <a:buClr>
                <a:schemeClr val="dk1"/>
              </a:buClr>
              <a:buSzPts val="1100"/>
              <a:buFont typeface="Arial"/>
              <a:buNone/>
            </a:pPr>
            <a:r>
              <a:rPr lang="en" sz="1100"/>
              <a:t>4. Ten of the tribes were named after ten of Jacob’s sons. These tribes were Reuben, Simeon, Judah, Issachar, Zebulon, Gad, Asher, Dan, Naphtali, and Benjamin. Joshua gave each of these tribes their own land. The two tribes named after Joseph’s sons were also given a share of the land. These were Ephraim and Manasseh. Now, the land of Canaan was divided between all of the tribes of Israel so that everyone had a share.</a:t>
            </a:r>
            <a:endParaRPr sz="1100"/>
          </a:p>
        </p:txBody>
      </p:sp>
      <p:sp>
        <p:nvSpPr>
          <p:cNvPr id="127" name="Google Shape;127;p23"/>
          <p:cNvSpPr txBox="1"/>
          <p:nvPr/>
        </p:nvSpPr>
        <p:spPr>
          <a:xfrm>
            <a:off x="49089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5. One man in Israel remembered a very special promise that Moses had made to him. Caleb came up to Joshua and said, “Joshua, do you remember a long time ago when Moses sent you and me into Canaan as spies? Do you remember how we came back and told Moses all about how good the land was?”</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“Yes,” said Joshua, “I remember.”</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6. “All of the other spies did not have enough faith to conquer the land, only you and I did. Do you remember how I told Moses I knew we could take over the new land because God would help us?”</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“Yes,” said Joshua, “I remember.”</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“And do you remember how Moses said that I could have part of the new land because I always follow God and do what He says?”</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“Yes,” said Joshua, “I remember.”</a:t>
            </a:r>
            <a:endParaRPr sz="1100">
              <a:solidFill>
                <a:schemeClr val="dk1"/>
              </a:solidFill>
              <a:latin typeface="Calibri"/>
              <a:ea typeface="Calibri"/>
              <a:cs typeface="Calibri"/>
              <a:sym typeface="Calibri"/>
            </a:endParaRPr>
          </a:p>
          <a:p>
            <a:pPr indent="0" lvl="0" marL="0" rtl="0" algn="l">
              <a:spcBef>
                <a:spcPts val="100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128" name="Google Shape;128;p23"/>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129" name="Google Shape;129;p23"/>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540941" y="457201"/>
            <a:ext cx="4035600" cy="4455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Calibri"/>
              <a:buNone/>
            </a:pPr>
            <a:r>
              <a:rPr b="0" i="0" lang="en" sz="2400" u="none" cap="none" strike="noStrike">
                <a:solidFill>
                  <a:schemeClr val="dk1"/>
                </a:solidFill>
                <a:latin typeface="Calibri"/>
                <a:ea typeface="Calibri"/>
                <a:cs typeface="Calibri"/>
                <a:sym typeface="Calibri"/>
              </a:rPr>
              <a:t>Teacher Notes Page </a:t>
            </a:r>
            <a:r>
              <a:rPr b="0" lang="en" sz="2400"/>
              <a:t>2</a:t>
            </a:r>
            <a:r>
              <a:rPr b="0" i="0" lang="en" sz="2400" u="none" cap="none" strike="noStrike">
                <a:solidFill>
                  <a:schemeClr val="dk1"/>
                </a:solidFill>
                <a:latin typeface="Calibri"/>
                <a:ea typeface="Calibri"/>
                <a:cs typeface="Calibri"/>
                <a:sym typeface="Calibri"/>
              </a:rPr>
              <a:t> </a:t>
            </a:r>
            <a:endParaRPr b="0" i="0" sz="2400" u="none" cap="none" strike="noStrike">
              <a:solidFill>
                <a:schemeClr val="dk1"/>
              </a:solidFill>
              <a:latin typeface="Calibri"/>
              <a:ea typeface="Calibri"/>
              <a:cs typeface="Calibri"/>
              <a:sym typeface="Calibri"/>
            </a:endParaRPr>
          </a:p>
        </p:txBody>
      </p:sp>
      <p:sp>
        <p:nvSpPr>
          <p:cNvPr id="136" name="Google Shape;136;p24"/>
          <p:cNvSpPr txBox="1"/>
          <p:nvPr>
            <p:ph idx="2" type="body"/>
          </p:nvPr>
        </p:nvSpPr>
        <p:spPr>
          <a:xfrm>
            <a:off x="6426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100"/>
              <a:buFont typeface="Arial"/>
              <a:buNone/>
            </a:pPr>
            <a:r>
              <a:t/>
            </a:r>
            <a:endParaRPr sz="1100"/>
          </a:p>
          <a:p>
            <a:pPr indent="0" lvl="0" marL="0" rtl="0" algn="l">
              <a:spcBef>
                <a:spcPts val="1000"/>
              </a:spcBef>
              <a:spcAft>
                <a:spcPts val="0"/>
              </a:spcAft>
              <a:buClr>
                <a:schemeClr val="dk1"/>
              </a:buClr>
              <a:buSzPts val="1100"/>
              <a:buFont typeface="Arial"/>
              <a:buNone/>
            </a:pPr>
            <a:r>
              <a:rPr lang="en" sz="1100"/>
              <a:t>7. “That was forty-five years ago,” said Caleb. “Now I am eighty-five years old. But look at me, Joshua, I am as well and strong now as I was back then. And I can do all the things now that I could do back then because I always follow God and do what He says!</a:t>
            </a:r>
            <a:endParaRPr sz="1100"/>
          </a:p>
          <a:p>
            <a:pPr indent="0" lvl="0" marL="0" rtl="0" algn="l">
              <a:spcBef>
                <a:spcPts val="1000"/>
              </a:spcBef>
              <a:spcAft>
                <a:spcPts val="0"/>
              </a:spcAft>
              <a:buClr>
                <a:schemeClr val="dk1"/>
              </a:buClr>
              <a:buSzPts val="1100"/>
              <a:buFont typeface="Arial"/>
              <a:buNone/>
            </a:pPr>
            <a:r>
              <a:rPr lang="en" sz="1100"/>
              <a:t>I know I am old, but I still want to follow God. I don’t want something easy to do, Joshua; I want something hard! Do you know that mountain near Hebron? It has people living on it who are as big as giants! But I know it is the land God wants me to have, and He will help me against those giants!”</a:t>
            </a:r>
            <a:endParaRPr sz="1100"/>
          </a:p>
          <a:p>
            <a:pPr indent="0" lvl="0" marL="0" rtl="0" algn="l">
              <a:spcBef>
                <a:spcPts val="1000"/>
              </a:spcBef>
              <a:spcAft>
                <a:spcPts val="0"/>
              </a:spcAft>
              <a:buClr>
                <a:schemeClr val="dk1"/>
              </a:buClr>
              <a:buSzPts val="1100"/>
              <a:buFont typeface="Arial"/>
              <a:buNone/>
            </a:pPr>
            <a:r>
              <a:rPr lang="en" sz="1100"/>
              <a:t>“Yes,” Joshua said to Caleb, “God will help you because you always follow Him. Go and take the land, Caleb. You can fight the giants and then you can have the land.”</a:t>
            </a:r>
            <a:endParaRPr sz="1100"/>
          </a:p>
          <a:p>
            <a:pPr indent="0" lvl="0" marL="0" rtl="0" algn="l">
              <a:spcBef>
                <a:spcPts val="1000"/>
              </a:spcBef>
              <a:spcAft>
                <a:spcPts val="0"/>
              </a:spcAft>
              <a:buClr>
                <a:schemeClr val="dk1"/>
              </a:buClr>
              <a:buSzPts val="1100"/>
              <a:buFont typeface="Arial"/>
              <a:buNone/>
            </a:pPr>
            <a:r>
              <a:t/>
            </a:r>
            <a:endParaRPr sz="1100"/>
          </a:p>
          <a:p>
            <a:pPr indent="0" lvl="0" marL="0" rtl="0" algn="l">
              <a:lnSpc>
                <a:spcPct val="100000"/>
              </a:lnSpc>
              <a:spcBef>
                <a:spcPts val="1000"/>
              </a:spcBef>
              <a:spcAft>
                <a:spcPts val="0"/>
              </a:spcAft>
              <a:buClr>
                <a:schemeClr val="dk1"/>
              </a:buClr>
              <a:buSzPts val="1100"/>
              <a:buFont typeface="Arial"/>
              <a:buNone/>
            </a:pPr>
            <a:r>
              <a:rPr lang="en" sz="1100"/>
              <a:t>8. God did help Caleb send away those giants and take over the mountain. Then Caleb took all his family to live with him there for the rest of his life. He kept following God and doing what God said, and God was always with him.</a:t>
            </a:r>
            <a:endParaRPr sz="1100"/>
          </a:p>
        </p:txBody>
      </p:sp>
      <p:sp>
        <p:nvSpPr>
          <p:cNvPr id="137" name="Google Shape;137;p24"/>
          <p:cNvSpPr txBox="1"/>
          <p:nvPr/>
        </p:nvSpPr>
        <p:spPr>
          <a:xfrm>
            <a:off x="4908900" y="976925"/>
            <a:ext cx="3592500" cy="53658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 sz="1100">
                <a:solidFill>
                  <a:schemeClr val="dk1"/>
                </a:solidFill>
                <a:latin typeface="Calibri"/>
                <a:ea typeface="Calibri"/>
                <a:cs typeface="Calibri"/>
                <a:sym typeface="Calibri"/>
              </a:rPr>
              <a:t>9. Joshua was happy that he had been able to lead the people of God into their own land. Now, Israel possessed all of the land that the Lord had promised. He hoped that the people would always remember to follow God. If they followed the Lord, the Lord would always protect and take care of them.</a:t>
            </a:r>
            <a:endParaRPr sz="1100">
              <a:solidFill>
                <a:schemeClr val="dk1"/>
              </a:solidFill>
              <a:latin typeface="Calibri"/>
              <a:ea typeface="Calibri"/>
              <a:cs typeface="Calibri"/>
              <a:sym typeface="Calibri"/>
            </a:endParaRPr>
          </a:p>
        </p:txBody>
      </p:sp>
      <p:sp>
        <p:nvSpPr>
          <p:cNvPr id="138" name="Google Shape;138;p24"/>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139" name="Google Shape;139;p24"/>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p:nvPr/>
        </p:nvSpPr>
        <p:spPr>
          <a:xfrm>
            <a:off x="0" y="4743449"/>
            <a:ext cx="9144000" cy="211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nvGrpSpPr>
          <p:cNvPr id="146" name="Google Shape;146;p25"/>
          <p:cNvGrpSpPr/>
          <p:nvPr/>
        </p:nvGrpSpPr>
        <p:grpSpPr>
          <a:xfrm>
            <a:off x="708545" y="5045749"/>
            <a:ext cx="7909980" cy="1589575"/>
            <a:chOff x="708545" y="5045749"/>
            <a:chExt cx="7909980" cy="1589575"/>
          </a:xfrm>
        </p:grpSpPr>
        <p:pic>
          <p:nvPicPr>
            <p:cNvPr descr="MBC - 400x400 a little background.png" id="147" name="Google Shape;147;p25"/>
            <p:cNvPicPr preferRelativeResize="0"/>
            <p:nvPr/>
          </p:nvPicPr>
          <p:blipFill rotWithShape="1">
            <a:blip r:embed="rId3">
              <a:alphaModFix/>
            </a:blip>
            <a:srcRect b="0" l="0" r="0" t="0"/>
            <a:stretch/>
          </p:blipFill>
          <p:spPr>
            <a:xfrm>
              <a:off x="708545" y="5045749"/>
              <a:ext cx="1589575" cy="1589575"/>
            </a:xfrm>
            <a:prstGeom prst="rect">
              <a:avLst/>
            </a:prstGeom>
            <a:noFill/>
            <a:ln>
              <a:noFill/>
            </a:ln>
          </p:spPr>
        </p:pic>
        <p:sp>
          <p:nvSpPr>
            <p:cNvPr id="148" name="Google Shape;148;p25"/>
            <p:cNvSpPr txBox="1"/>
            <p:nvPr/>
          </p:nvSpPr>
          <p:spPr>
            <a:xfrm>
              <a:off x="2298125" y="5303520"/>
              <a:ext cx="6320400" cy="125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Calibri"/>
                <a:buNone/>
              </a:pPr>
              <a:r>
                <a:rPr b="0" i="0" lang="en" sz="2000" u="none" cap="none" strike="noStrike">
                  <a:solidFill>
                    <a:schemeClr val="dk1"/>
                  </a:solidFill>
                  <a:latin typeface="Calibri"/>
                  <a:ea typeface="Calibri"/>
                  <a:cs typeface="Calibri"/>
                  <a:sym typeface="Calibri"/>
                </a:rPr>
                <a:t>Please visit </a:t>
              </a:r>
              <a:r>
                <a:rPr b="0" i="0" lang="en" sz="2000" u="sng" cap="none" strike="noStrike">
                  <a:solidFill>
                    <a:schemeClr val="hlink"/>
                  </a:solidFill>
                  <a:latin typeface="Calibri"/>
                  <a:ea typeface="Calibri"/>
                  <a:cs typeface="Calibri"/>
                  <a:sym typeface="Calibri"/>
                  <a:hlinkClick r:id="rId4"/>
                </a:rPr>
                <a:t>www.missionbibleclass.org</a:t>
              </a:r>
              <a:r>
                <a:rPr b="0" i="0" lang="en" sz="2000" u="none" cap="none" strike="noStrike">
                  <a:solidFill>
                    <a:schemeClr val="dk1"/>
                  </a:solidFill>
                  <a:latin typeface="Calibri"/>
                  <a:ea typeface="Calibri"/>
                  <a:cs typeface="Calibri"/>
                  <a:sym typeface="Calibri"/>
                </a:rPr>
                <a:t> to find this and many other free resources to help you </a:t>
              </a:r>
              <a:br>
                <a:rPr b="0" i="0" lang="en" sz="2000" u="none" cap="none" strike="noStrike">
                  <a:solidFill>
                    <a:schemeClr val="dk1"/>
                  </a:solidFill>
                  <a:latin typeface="Calibri"/>
                  <a:ea typeface="Calibri"/>
                  <a:cs typeface="Calibri"/>
                  <a:sym typeface="Calibri"/>
                </a:rPr>
              </a:br>
              <a:r>
                <a:rPr b="0" i="0" lang="en" sz="2000" u="none" cap="none" strike="noStrike">
                  <a:solidFill>
                    <a:schemeClr val="dk1"/>
                  </a:solidFill>
                  <a:latin typeface="Calibri"/>
                  <a:ea typeface="Calibri"/>
                  <a:cs typeface="Calibri"/>
                  <a:sym typeface="Calibri"/>
                </a:rPr>
                <a:t>teach the Bible to children. </a:t>
              </a:r>
              <a:endParaRPr b="0" i="0" sz="2000" u="none" cap="none" strike="noStrike">
                <a:solidFill>
                  <a:schemeClr val="dk1"/>
                </a:solidFill>
                <a:latin typeface="Calibri"/>
                <a:ea typeface="Calibri"/>
                <a:cs typeface="Calibri"/>
                <a:sym typeface="Calibri"/>
              </a:endParaRPr>
            </a:p>
          </p:txBody>
        </p:sp>
      </p:grpSp>
      <p:sp>
        <p:nvSpPr>
          <p:cNvPr id="149" name="Google Shape;149;p25"/>
          <p:cNvSpPr txBox="1"/>
          <p:nvPr>
            <p:ph type="title"/>
          </p:nvPr>
        </p:nvSpPr>
        <p:spPr>
          <a:xfrm>
            <a:off x="628650" y="3205248"/>
            <a:ext cx="7989900" cy="1538100"/>
          </a:xfrm>
          <a:prstGeom prst="rect">
            <a:avLst/>
          </a:prstGeom>
          <a:noFill/>
          <a:ln>
            <a:noFill/>
          </a:ln>
        </p:spPr>
        <p:txBody>
          <a:bodyPr anchorCtr="0" anchor="ctr"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Font typeface="Calibri"/>
              <a:buNone/>
            </a:pPr>
            <a:r>
              <a:rPr lang="en" sz="1600">
                <a:latin typeface="Calibri"/>
                <a:ea typeface="Calibri"/>
                <a:cs typeface="Calibri"/>
                <a:sym typeface="Calibri"/>
              </a:rPr>
              <a:t>Attributions: This visual aid was constructed by Mary Nelson </a:t>
            </a:r>
            <a:r>
              <a:rPr lang="en" sz="1600" u="sng">
                <a:solidFill>
                  <a:schemeClr val="hlink"/>
                </a:solidFill>
                <a:latin typeface="Calibri"/>
                <a:ea typeface="Calibri"/>
                <a:cs typeface="Calibri"/>
                <a:sym typeface="Calibri"/>
                <a:hlinkClick r:id="rId5"/>
              </a:rPr>
              <a:t>www.missionbibleclass.org</a:t>
            </a:r>
            <a:r>
              <a:rPr lang="en" sz="1600">
                <a:latin typeface="Calibri"/>
                <a:ea typeface="Calibri"/>
                <a:cs typeface="Calibri"/>
                <a:sym typeface="Calibri"/>
              </a:rPr>
              <a:t> using: </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 sz="1600">
                <a:latin typeface="Calibri"/>
                <a:ea typeface="Calibri"/>
                <a:cs typeface="Calibri"/>
                <a:sym typeface="Calibri"/>
              </a:rPr>
              <a:t>Text and slideshow compilation by Mary Nelson</a:t>
            </a:r>
            <a:endParaRPr sz="1600">
              <a:latin typeface="Calibri"/>
              <a:ea typeface="Calibri"/>
              <a:cs typeface="Calibri"/>
              <a:sym typeface="Calibri"/>
            </a:endParaRPr>
          </a:p>
          <a:p>
            <a:pPr indent="-317500" lvl="0" marL="457200" rtl="0" algn="l">
              <a:lnSpc>
                <a:spcPct val="90000"/>
              </a:lnSpc>
              <a:spcBef>
                <a:spcPts val="0"/>
              </a:spcBef>
              <a:spcAft>
                <a:spcPts val="0"/>
              </a:spcAft>
              <a:buSzPts val="1400"/>
              <a:buFont typeface="Calibri"/>
              <a:buChar char="●"/>
            </a:pPr>
            <a:r>
              <a:rPr lang="en" sz="1600">
                <a:latin typeface="Calibri"/>
                <a:ea typeface="Calibri"/>
                <a:cs typeface="Calibri"/>
                <a:sym typeface="Calibri"/>
              </a:rPr>
              <a:t>Illustrations by Sweet Publishing </a:t>
            </a:r>
            <a:r>
              <a:rPr lang="en" sz="1600" u="sng">
                <a:solidFill>
                  <a:schemeClr val="hlink"/>
                </a:solidFill>
                <a:latin typeface="Calibri"/>
                <a:ea typeface="Calibri"/>
                <a:cs typeface="Calibri"/>
                <a:sym typeface="Calibri"/>
                <a:hlinkClick r:id="rId6"/>
              </a:rPr>
              <a:t>http://sweetpublishing.com/</a:t>
            </a:r>
            <a:r>
              <a:rPr lang="en" sz="1600">
                <a:latin typeface="Calibri"/>
                <a:ea typeface="Calibri"/>
                <a:cs typeface="Calibri"/>
                <a:sym typeface="Calibri"/>
              </a:rPr>
              <a:t> </a:t>
            </a:r>
            <a:br>
              <a:rPr lang="en" sz="1600">
                <a:latin typeface="Calibri"/>
                <a:ea typeface="Calibri"/>
                <a:cs typeface="Calibri"/>
                <a:sym typeface="Calibri"/>
              </a:rPr>
            </a:br>
            <a:r>
              <a:rPr lang="en" sz="1600">
                <a:latin typeface="Calibri"/>
                <a:ea typeface="Calibri"/>
                <a:cs typeface="Calibri"/>
                <a:sym typeface="Calibri"/>
              </a:rPr>
              <a:t>As accessed through  </a:t>
            </a:r>
            <a:r>
              <a:rPr lang="en" sz="1600" u="sng">
                <a:solidFill>
                  <a:schemeClr val="hlink"/>
                </a:solidFill>
                <a:latin typeface="Calibri"/>
                <a:ea typeface="Calibri"/>
                <a:cs typeface="Calibri"/>
                <a:sym typeface="Calibri"/>
                <a:hlinkClick r:id="rId7"/>
              </a:rPr>
              <a:t>www.freebibleimages.org</a:t>
            </a:r>
            <a:r>
              <a:rPr lang="en" sz="1600">
                <a:latin typeface="Calibri"/>
                <a:ea typeface="Calibri"/>
                <a:cs typeface="Calibri"/>
                <a:sym typeface="Calibri"/>
              </a:rPr>
              <a:t> </a:t>
            </a:r>
            <a:br>
              <a:rPr lang="en" sz="1600">
                <a:latin typeface="Calibri"/>
                <a:ea typeface="Calibri"/>
                <a:cs typeface="Calibri"/>
                <a:sym typeface="Calibri"/>
              </a:rPr>
            </a:br>
            <a:r>
              <a:rPr lang="en" sz="1600">
                <a:latin typeface="Calibri"/>
                <a:ea typeface="Calibri"/>
                <a:cs typeface="Calibri"/>
                <a:sym typeface="Calibri"/>
              </a:rPr>
              <a:t>Notice of Alteration: Portions of multiple illustrations have been combined to form the final illustrations in</a:t>
            </a:r>
            <a:r>
              <a:rPr lang="en" sz="1600">
                <a:latin typeface="Calibri"/>
                <a:ea typeface="Calibri"/>
                <a:cs typeface="Calibri"/>
                <a:sym typeface="Calibri"/>
              </a:rPr>
              <a:t> slides 1,5,6,7 and 8. Words have been added to the cover slide.</a:t>
            </a:r>
            <a:endParaRPr sz="1600">
              <a:latin typeface="Calibri"/>
              <a:ea typeface="Calibri"/>
              <a:cs typeface="Calibri"/>
              <a:sym typeface="Calibri"/>
            </a:endParaRPr>
          </a:p>
        </p:txBody>
      </p:sp>
      <p:pic>
        <p:nvPicPr>
          <p:cNvPr id="150" name="Google Shape;150;p25"/>
          <p:cNvPicPr preferRelativeResize="0"/>
          <p:nvPr/>
        </p:nvPicPr>
        <p:blipFill rotWithShape="1">
          <a:blip r:embed="rId8">
            <a:alphaModFix/>
          </a:blip>
          <a:srcRect b="0" l="0" r="0" t="0"/>
          <a:stretch/>
        </p:blipFill>
        <p:spPr>
          <a:xfrm>
            <a:off x="628650" y="790275"/>
            <a:ext cx="2400300" cy="839808"/>
          </a:xfrm>
          <a:prstGeom prst="rect">
            <a:avLst/>
          </a:prstGeom>
          <a:noFill/>
          <a:ln>
            <a:noFill/>
          </a:ln>
        </p:spPr>
      </p:pic>
      <p:sp>
        <p:nvSpPr>
          <p:cNvPr id="151" name="Google Shape;151;p25"/>
          <p:cNvSpPr txBox="1"/>
          <p:nvPr/>
        </p:nvSpPr>
        <p:spPr>
          <a:xfrm>
            <a:off x="628650" y="1887854"/>
            <a:ext cx="77556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1600"/>
              <a:buFont typeface="Arial"/>
              <a:buNone/>
            </a:pPr>
            <a:r>
              <a:rPr i="0" lang="en" sz="1600" u="none" cap="none" strike="noStrike">
                <a:solidFill>
                  <a:srgbClr val="000000"/>
                </a:solidFill>
                <a:latin typeface="Calibri"/>
                <a:ea typeface="Calibri"/>
                <a:cs typeface="Calibri"/>
                <a:sym typeface="Calibri"/>
              </a:rPr>
              <a:t>Attribution-ShareAlike 3.0 Unported (CC BY-SA 3.0) </a:t>
            </a:r>
            <a:r>
              <a:rPr i="0" lang="en" sz="1600" u="sng" cap="none" strike="noStrike">
                <a:solidFill>
                  <a:schemeClr val="hlink"/>
                </a:solidFill>
                <a:latin typeface="Calibri"/>
                <a:ea typeface="Calibri"/>
                <a:cs typeface="Calibri"/>
                <a:sym typeface="Calibri"/>
                <a:hlinkClick r:id="rId9"/>
              </a:rPr>
              <a:t>https://creativecommons.org/licenses/by-sa/3.0/</a:t>
            </a:r>
            <a:r>
              <a:rPr i="0" lang="en" sz="1600" u="none" cap="none" strike="noStrike">
                <a:solidFill>
                  <a:srgbClr val="000000"/>
                </a:solidFill>
                <a:latin typeface="Calibri"/>
                <a:ea typeface="Calibri"/>
                <a:cs typeface="Calibri"/>
                <a:sym typeface="Calibri"/>
              </a:rPr>
              <a:t>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i="0" lang="en" sz="1600" u="none" cap="none" strike="noStrike">
                <a:solidFill>
                  <a:srgbClr val="000000"/>
                </a:solidFill>
                <a:latin typeface="Calibri"/>
                <a:ea typeface="Calibri"/>
                <a:cs typeface="Calibri"/>
                <a:sym typeface="Calibri"/>
              </a:rPr>
              <a:t>User may reproduce it without permissions.</a:t>
            </a:r>
            <a:endParaRPr i="0" sz="14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t/>
            </a:r>
            <a:endParaRPr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DOWNLOAD THIS SLIDESHOW FROM </a:t>
            </a:r>
            <a:r>
              <a:rPr b="1" i="0" lang="en" sz="1600" u="sng" cap="none" strike="noStrike">
                <a:solidFill>
                  <a:srgbClr val="000000"/>
                </a:solidFill>
                <a:latin typeface="Calibri"/>
                <a:ea typeface="Calibri"/>
                <a:cs typeface="Calibri"/>
                <a:sym typeface="Calibri"/>
                <a:hlinkClick r:id="rId10">
                  <a:extLst>
                    <a:ext uri="{A12FA001-AC4F-418D-AE19-62706E023703}">
                      <ahyp:hlinkClr val="tx"/>
                    </a:ext>
                  </a:extLst>
                </a:hlinkClick>
              </a:rPr>
              <a:t>www.missionbibleclass.org</a:t>
            </a:r>
            <a:r>
              <a:rPr b="1" i="0" lang="en" sz="1600" u="none" cap="none" strike="noStrike">
                <a:solidFill>
                  <a:srgbClr val="000000"/>
                </a:solidFill>
                <a:latin typeface="Calibri"/>
                <a:ea typeface="Calibri"/>
                <a:cs typeface="Calibri"/>
                <a:sym typeface="Calibri"/>
              </a:rPr>
              <a:t> </a:t>
            </a:r>
            <a:endParaRPr b="1" i="0" sz="1600" u="none" cap="none" strike="noStrike">
              <a:solidFill>
                <a:srgbClr val="000000"/>
              </a:solidFill>
              <a:latin typeface="Calibri"/>
              <a:ea typeface="Calibri"/>
              <a:cs typeface="Calibri"/>
              <a:sym typeface="Calibri"/>
            </a:endParaRPr>
          </a:p>
        </p:txBody>
      </p:sp>
      <p:sp>
        <p:nvSpPr>
          <p:cNvPr id="152" name="Google Shape;152;p25"/>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 </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153" name="Google Shape;153;p25"/>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0" y="0"/>
            <a:ext cx="9144000" cy="6857992"/>
          </a:xfrm>
          <a:prstGeom prst="rect">
            <a:avLst/>
          </a:prstGeom>
          <a:noFill/>
          <a:ln>
            <a:noFill/>
          </a:ln>
        </p:spPr>
      </p:pic>
      <p:sp>
        <p:nvSpPr>
          <p:cNvPr id="69" name="Google Shape;69;p15"/>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70" name="Google Shape;70;p15"/>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0"/>
            <a:ext cx="9144000" cy="6857992"/>
          </a:xfrm>
          <a:prstGeom prst="rect">
            <a:avLst/>
          </a:prstGeom>
          <a:noFill/>
          <a:ln>
            <a:noFill/>
          </a:ln>
        </p:spPr>
      </p:pic>
      <p:sp>
        <p:nvSpPr>
          <p:cNvPr id="76" name="Google Shape;76;p16"/>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77" name="Google Shape;77;p16"/>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0" y="0"/>
            <a:ext cx="9144000" cy="6857992"/>
          </a:xfrm>
          <a:prstGeom prst="rect">
            <a:avLst/>
          </a:prstGeom>
          <a:noFill/>
          <a:ln>
            <a:noFill/>
          </a:ln>
        </p:spPr>
      </p:pic>
      <p:sp>
        <p:nvSpPr>
          <p:cNvPr id="83" name="Google Shape;83;p17"/>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rgbClr val="CCCCCC"/>
                </a:solidFill>
                <a:latin typeface="Calibri"/>
                <a:ea typeface="Calibri"/>
                <a:cs typeface="Calibri"/>
                <a:sym typeface="Calibri"/>
              </a:rPr>
              <a:t>Conquering the Land and Fighting Giants</a:t>
            </a:r>
            <a:r>
              <a:rPr i="0" lang="en" sz="900" u="none" cap="none" strike="noStrike">
                <a:solidFill>
                  <a:srgbClr val="CCCCCC"/>
                </a:solidFill>
                <a:latin typeface="Calibri"/>
                <a:ea typeface="Calibri"/>
                <a:cs typeface="Calibri"/>
                <a:sym typeface="Calibri"/>
              </a:rPr>
              <a:t>    www.missionbibleclass.org</a:t>
            </a:r>
            <a:endParaRPr i="0" sz="900" u="none" cap="none" strike="noStrike">
              <a:solidFill>
                <a:srgbClr val="CCCCCC"/>
              </a:solidFill>
              <a:latin typeface="Calibri"/>
              <a:ea typeface="Calibri"/>
              <a:cs typeface="Calibri"/>
              <a:sym typeface="Calibri"/>
            </a:endParaRPr>
          </a:p>
        </p:txBody>
      </p:sp>
      <p:sp>
        <p:nvSpPr>
          <p:cNvPr id="84" name="Google Shape;84;p17"/>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rgbClr val="CCCCCC"/>
                </a:solidFill>
                <a:latin typeface="Calibri"/>
                <a:ea typeface="Calibri"/>
                <a:cs typeface="Calibri"/>
                <a:sym typeface="Calibri"/>
              </a:rPr>
              <a:t>‹#›</a:t>
            </a:fld>
            <a:endParaRPr sz="800">
              <a:solidFill>
                <a:srgbClr val="CCCCC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0"/>
            <a:ext cx="9144000" cy="6857992"/>
          </a:xfrm>
          <a:prstGeom prst="rect">
            <a:avLst/>
          </a:prstGeom>
          <a:noFill/>
          <a:ln>
            <a:noFill/>
          </a:ln>
        </p:spPr>
      </p:pic>
      <p:sp>
        <p:nvSpPr>
          <p:cNvPr id="90" name="Google Shape;90;p18"/>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91" name="Google Shape;91;p18"/>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9"/>
          <p:cNvPicPr preferRelativeResize="0"/>
          <p:nvPr/>
        </p:nvPicPr>
        <p:blipFill>
          <a:blip r:embed="rId3">
            <a:alphaModFix/>
          </a:blip>
          <a:stretch>
            <a:fillRect/>
          </a:stretch>
        </p:blipFill>
        <p:spPr>
          <a:xfrm>
            <a:off x="0" y="0"/>
            <a:ext cx="9144000" cy="6857993"/>
          </a:xfrm>
          <a:prstGeom prst="rect">
            <a:avLst/>
          </a:prstGeom>
          <a:noFill/>
          <a:ln>
            <a:noFill/>
          </a:ln>
        </p:spPr>
      </p:pic>
      <p:sp>
        <p:nvSpPr>
          <p:cNvPr id="97" name="Google Shape;97;p19"/>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98" name="Google Shape;98;p19"/>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0" y="0"/>
            <a:ext cx="9144000" cy="6857992"/>
          </a:xfrm>
          <a:prstGeom prst="rect">
            <a:avLst/>
          </a:prstGeom>
          <a:noFill/>
          <a:ln>
            <a:noFill/>
          </a:ln>
        </p:spPr>
      </p:pic>
      <p:sp>
        <p:nvSpPr>
          <p:cNvPr id="104" name="Google Shape;104;p20"/>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105" name="Google Shape;105;p20"/>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1"/>
          <p:cNvPicPr preferRelativeResize="0"/>
          <p:nvPr/>
        </p:nvPicPr>
        <p:blipFill>
          <a:blip r:embed="rId3">
            <a:alphaModFix/>
          </a:blip>
          <a:stretch>
            <a:fillRect/>
          </a:stretch>
        </p:blipFill>
        <p:spPr>
          <a:xfrm>
            <a:off x="0" y="0"/>
            <a:ext cx="9144000" cy="6857992"/>
          </a:xfrm>
          <a:prstGeom prst="rect">
            <a:avLst/>
          </a:prstGeom>
          <a:noFill/>
          <a:ln>
            <a:noFill/>
          </a:ln>
        </p:spPr>
      </p:pic>
      <p:sp>
        <p:nvSpPr>
          <p:cNvPr id="111" name="Google Shape;111;p21"/>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112" name="Google Shape;112;p21"/>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2"/>
          <p:cNvPicPr preferRelativeResize="0"/>
          <p:nvPr/>
        </p:nvPicPr>
        <p:blipFill>
          <a:blip r:embed="rId3">
            <a:alphaModFix/>
          </a:blip>
          <a:stretch>
            <a:fillRect/>
          </a:stretch>
        </p:blipFill>
        <p:spPr>
          <a:xfrm>
            <a:off x="0" y="0"/>
            <a:ext cx="9144000" cy="6857992"/>
          </a:xfrm>
          <a:prstGeom prst="rect">
            <a:avLst/>
          </a:prstGeom>
          <a:noFill/>
          <a:ln>
            <a:noFill/>
          </a:ln>
        </p:spPr>
      </p:pic>
      <p:sp>
        <p:nvSpPr>
          <p:cNvPr id="118" name="Google Shape;118;p22"/>
          <p:cNvSpPr txBox="1"/>
          <p:nvPr>
            <p:ph idx="11" type="ftr"/>
          </p:nvPr>
        </p:nvSpPr>
        <p:spPr>
          <a:xfrm>
            <a:off x="3168250" y="6416976"/>
            <a:ext cx="51696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SzPts val="1400"/>
              <a:buNone/>
            </a:pPr>
            <a:r>
              <a:rPr lang="en" sz="900">
                <a:solidFill>
                  <a:schemeClr val="dk1"/>
                </a:solidFill>
                <a:latin typeface="Calibri"/>
                <a:ea typeface="Calibri"/>
                <a:cs typeface="Calibri"/>
                <a:sym typeface="Calibri"/>
              </a:rPr>
              <a:t>Conquering the Land and Fighting Giants</a:t>
            </a:r>
            <a:r>
              <a:rPr i="0" lang="en" sz="900" u="none" cap="none" strike="noStrike">
                <a:solidFill>
                  <a:schemeClr val="dk1"/>
                </a:solidFill>
                <a:latin typeface="Calibri"/>
                <a:ea typeface="Calibri"/>
                <a:cs typeface="Calibri"/>
                <a:sym typeface="Calibri"/>
              </a:rPr>
              <a:t>    www.missionbibleclass.org</a:t>
            </a:r>
            <a:endParaRPr i="0" sz="900" u="none" cap="none" strike="noStrike">
              <a:solidFill>
                <a:schemeClr val="dk1"/>
              </a:solidFill>
              <a:latin typeface="Calibri"/>
              <a:ea typeface="Calibri"/>
              <a:cs typeface="Calibri"/>
              <a:sym typeface="Calibri"/>
            </a:endParaRPr>
          </a:p>
        </p:txBody>
      </p:sp>
      <p:sp>
        <p:nvSpPr>
          <p:cNvPr id="119" name="Google Shape;119;p22"/>
          <p:cNvSpPr txBox="1"/>
          <p:nvPr>
            <p:ph idx="12" type="sldNum"/>
          </p:nvPr>
        </p:nvSpPr>
        <p:spPr>
          <a:xfrm>
            <a:off x="8261896" y="6416976"/>
            <a:ext cx="4959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sz="9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