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186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9c5facda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39c5facd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10.  Next, it was Elijah’s turn. He built an altar to God. He used twelve stones to make it and then he placed the sacrifice on the altar. Then, Elijah did something very unusual! He dug a ditch around the altar he made. He asked for four large jars of water and had them poured over the altar. Then he did it again. And then again. There was so much water that it soaked the sacrifice and all of the wood on the altar. It even ran into the ditch around the altar. How would something soaked in water ever burn? This seemed impossible!</a:t>
            </a:r>
            <a:endParaRPr/>
          </a:p>
        </p:txBody>
      </p:sp>
      <p:sp>
        <p:nvSpPr>
          <p:cNvPr id="147" name="Google Shape;147;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11.  Then Elijah prayed to God. “I pray to you, Lord, because you are the only God. Please show all of these people here today that you are real. Please send down fire and burn this sacrifice.”</a:t>
            </a:r>
            <a:endParaRPr/>
          </a:p>
        </p:txBody>
      </p:sp>
      <p:sp>
        <p:nvSpPr>
          <p:cNvPr id="154" name="Google Shape;15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12.  Then an amazing thing happened. Fire came down out of the sky and burned the sacrifice. But the amazing things did not stop there. The fire was so powerful that it burned the wood on the altar, the stones, the dirt, and even dried up all of the water in the ditch around the altar. There was nothing left.  Now everyone knew that the Lord was the only God. They bowed down and kept saying, “The Lord – he is God! The Lord – he is God!”</a:t>
            </a:r>
            <a:endParaRPr/>
          </a:p>
        </p:txBody>
      </p:sp>
      <p:sp>
        <p:nvSpPr>
          <p:cNvPr id="161" name="Google Shape;16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13.  The prophets of Baal tried to run away but they were caught and killed.</a:t>
            </a:r>
            <a:endParaRPr/>
          </a:p>
        </p:txBody>
      </p:sp>
      <p:sp>
        <p:nvSpPr>
          <p:cNvPr id="168" name="Google Shape;16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39c5facda5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39c5facda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14. Remember that there had been a draught for three years?  Elijah prayed again. He knew that the Lord would end the drought and that the rain would come. His servant saw a cloud in the sky. The cloud was the size of a man’s hand. Then it got bigger and bigger and the sky became black.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39c5facda5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39c5facda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14. Elijah told Ahab that the rain was coming. King Ahab rode his chariot and Elijah ran to beat the storm.  The drought was over.</a:t>
            </a:r>
            <a:endParaRPr>
              <a:solidFill>
                <a:schemeClr val="dk1"/>
              </a:solidFill>
            </a:endParaRPr>
          </a:p>
          <a:p>
            <a:pPr marL="0" lvl="0" indent="0" algn="l" rtl="0">
              <a:spcBef>
                <a:spcPts val="1200"/>
              </a:spcBef>
              <a:spcAft>
                <a:spcPts val="0"/>
              </a:spcAft>
              <a:buClr>
                <a:schemeClr val="dk1"/>
              </a:buClr>
              <a:buSzPts val="1400"/>
              <a:buFont typeface="Arial"/>
              <a:buNone/>
            </a:pPr>
            <a:r>
              <a:rPr lang="en-US">
                <a:solidFill>
                  <a:schemeClr val="dk1"/>
                </a:solidFill>
              </a:rPr>
              <a:t>Yes, God answered Elijah’s prayer and sent the rain.  On that day everyone saw that the God of Israel is the only real and true God.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39c5facda5_0_1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39c5facda5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16. After the fire and the storm do you think King Ahab learned a lesson?  No, he still did not obey the real God.  He would rather worship made-up gods.  When King Ahab told Queen Jezebel about that she was very angry. The King and Queen hated Elijah and the prophets of God. As long as she lived Queen Jezebel kept sending soldiers to try to kill Elijah.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39c5facda5_0_1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39c5facda5_0_105: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3" name="Google Shape;203;g239c5facda5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39c5facda5_0_2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39c5facda5_0_283: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3" name="Google Shape;213;g239c5facda5_0_2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39c5facda5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22" name="Google Shape;222;g239c5facda5_0_34:notes"/>
          <p:cNvSpPr txBox="1">
            <a:spLocks noGrp="1"/>
          </p:cNvSpPr>
          <p:nvPr>
            <p:ph type="body" idx="1"/>
          </p:nvPr>
        </p:nvSpPr>
        <p:spPr>
          <a:xfrm>
            <a:off x="685800" y="4343400"/>
            <a:ext cx="5486400" cy="4114800"/>
          </a:xfrm>
          <a:prstGeom prst="rect">
            <a:avLst/>
          </a:prstGeom>
          <a:noFill/>
          <a:ln>
            <a:noFill/>
          </a:ln>
        </p:spPr>
        <p:txBody>
          <a:bodyPr spcFirstLastPara="1" wrap="square" lIns="91675" tIns="91675" rIns="91675" bIns="91675"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p:txBody>
      </p:sp>
      <p:sp>
        <p:nvSpPr>
          <p:cNvPr id="223" name="Google Shape;223;g239c5facda5_0_34:notes"/>
          <p:cNvSpPr txBox="1">
            <a:spLocks noGrp="1"/>
          </p:cNvSpPr>
          <p:nvPr>
            <p:ph type="sldNum" idx="12"/>
          </p:nvPr>
        </p:nvSpPr>
        <p:spPr>
          <a:xfrm>
            <a:off x="0" y="0"/>
            <a:ext cx="3000000" cy="3000000"/>
          </a:xfrm>
          <a:prstGeom prst="rect">
            <a:avLst/>
          </a:prstGeom>
          <a:noFill/>
          <a:ln>
            <a:noFill/>
          </a:ln>
        </p:spPr>
        <p:txBody>
          <a:bodyPr spcFirstLastPara="1" wrap="square" lIns="91675" tIns="45850" rIns="91675" bIns="45850" anchor="t"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19</a:t>
            </a:fld>
            <a:endParaRPr sz="14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39c5facda5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39c5facd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2..Elijah was a prophet. A prophet is someone who gives special messages. Elijah was a prophet of God. He gave special messages from God to all of the people.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3.  King Ahab and Queen Jezebel did not like the messages that Elijah gave them. He told them that they were bad and that they were wrong to worship other gods besides the Lord. He told them that God would take away the rain so that they would learn that he was God. Ahab and Jezebel were so angry that they tried to kill Elijah and all of the other prophets.   </a:t>
            </a: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4.  The Lord hid Elijah and kept him safe… Now, after three years of no rain, the Lord decided it was time for Elijah to talk to the King again. He told Elijah to find King Ahab and give him a message. Even though he was warned that the King would try to kill him, Elijah knew that he must obey the Lord. God had taken care of him before. God would take care of him now!</a:t>
            </a: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5.  Elijah met Ahab. Ahab was very angry with Elijah, “You are a trouble-maker Elijah. You caused the rain to go away. It is your fault that we have had a drought.”  “No, King Ahab,” said Elijah. “You caused the drought. It was because you stopped worshipping the Lord. The Lord knows that you and your wife, Jezebel, worship false gods. You make idols and bow down before them. You think that there are other gods named Baal and Asherah. You even believe the men who say that they are prophets of these false gods. But you are wrong!   There is only one God. He is the Lord God! He is the only real God. All of the others are just made up. Gather all of the people and all of the prophets of Baal and Asherah together at Mount Carmel. We will have a contest to see whose god is real!”</a:t>
            </a:r>
            <a:endParaRPr/>
          </a:p>
        </p:txBody>
      </p:sp>
      <p:sp>
        <p:nvSpPr>
          <p:cNvPr id="112" name="Google Shape;11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6.  King Ahab did as Elijah said. People from all over Israel came to watch the contest. It didn’t really seem like a fair contest. Elijah was the only prophet of God there. There were 450 prophets of the false god, Baal, and also 400 prophets of the false god, Asherah.</a:t>
            </a:r>
            <a:endParaRPr/>
          </a:p>
        </p:txBody>
      </p:sp>
      <p:sp>
        <p:nvSpPr>
          <p:cNvPr id="119" name="Google Shape;11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7.  Elijah spoke to all of the people, “Everyone needs to make a decision today. If Baal is real then you need to worship him. If the Lord God is real, then you need to worship Him!”</a:t>
            </a:r>
            <a:br>
              <a:rPr lang="en-US"/>
            </a:br>
            <a:r>
              <a:rPr lang="en-US"/>
              <a:t>Elijah suggested that they should have a contest to prove who the real God was.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prophets of Baal could build an altar and Elijah could build an altar.  Each could place an animal sacrifice on their altar and then pray to their God to light a fire for the sacrifice.  The God who could send a fire for the sacrifice was the true God.</a:t>
            </a:r>
            <a:endParaRPr/>
          </a:p>
        </p:txBody>
      </p:sp>
      <p:sp>
        <p:nvSpPr>
          <p:cNvPr id="126" name="Google Shape;12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8. The prophets of Baal agreed to the contest.   They made their altar and then they prayed and cried out to Baal. But nothing happened to the sacrifice on the altar. They cried even louder and harder. But still there was no answer.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prophets of Baal tried everything.  They even cut themselves and acted wild but still there was no answer from Baal.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3" name="Google Shape;13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9.  “Maybe Baal is asleep or maybe he is busy,” said Elijah. Elijah knew that Baal would never cause fire to come down because Baal was not real. Baal was just a god that someone made up.</a:t>
            </a:r>
            <a:endParaRPr/>
          </a:p>
        </p:txBody>
      </p:sp>
      <p:sp>
        <p:nvSpPr>
          <p:cNvPr id="140" name="Google Shape;14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5"/>
          <p:cNvSpPr>
            <a:spLocks noGrp="1"/>
          </p:cNvSpPr>
          <p:nvPr>
            <p:ph type="pic" idx="2"/>
          </p:nvPr>
        </p:nvSpPr>
        <p:spPr>
          <a:xfrm>
            <a:off x="1792288" y="612775"/>
            <a:ext cx="5486400" cy="4114800"/>
          </a:xfrm>
          <a:prstGeom prst="rect">
            <a:avLst/>
          </a:prstGeom>
          <a:noFill/>
          <a:ln>
            <a:noFill/>
          </a:ln>
        </p:spPr>
      </p:sp>
      <p:sp>
        <p:nvSpPr>
          <p:cNvPr id="32" name="Google Shape;32;p5"/>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9"/>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3" name="Google Shape;63;p10"/>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www.freebibleimages.org/" TargetMode="External"/><Relationship Id="rId5" Type="http://schemas.openxmlformats.org/officeDocument/2006/relationships/hyperlink" Target="http://sweetpublishing.com/" TargetMode="External"/><Relationship Id="rId4" Type="http://schemas.openxmlformats.org/officeDocument/2006/relationships/hyperlink" Target="http://www.missionbibleclas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85" name="Google Shape;85;p13"/>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a:t>
            </a:fld>
            <a:endParaRPr sz="1000">
              <a:solidFill>
                <a:schemeClr val="dk1"/>
              </a:solidFill>
            </a:endParaRPr>
          </a:p>
        </p:txBody>
      </p:sp>
      <p:pic>
        <p:nvPicPr>
          <p:cNvPr id="86" name="Google Shape;86;p13" title="07.03 Elijah and the Contest at Mt. Carmel_Cover.png"/>
          <p:cNvPicPr preferRelativeResize="0"/>
          <p:nvPr/>
        </p:nvPicPr>
        <p:blipFill>
          <a:blip r:embed="rId3">
            <a:alphaModFix/>
          </a:blip>
          <a:stretch>
            <a:fillRect/>
          </a:stretch>
        </p:blipFill>
        <p:spPr>
          <a:xfrm>
            <a:off x="0" y="0"/>
            <a:ext cx="9144000" cy="68580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2" descr="16_Elijah_Carmel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50" name="Google Shape;150;p22"/>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151" name="Google Shape;151;p22"/>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10</a:t>
            </a:fld>
            <a:endParaRPr sz="10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3" descr="17_Elijah_Carmel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57" name="Google Shape;157;p23"/>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158" name="Google Shape;158;p23"/>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11</a:t>
            </a:fld>
            <a:endParaRPr sz="1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4" descr="18_Elijah_Carmel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64" name="Google Shape;164;p24"/>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165" name="Google Shape;165;p24"/>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12</a:t>
            </a:fld>
            <a:endParaRPr sz="1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5" descr="19_Elijah_Carmel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71" name="Google Shape;171;p25"/>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172" name="Google Shape;172;p25"/>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13</a:t>
            </a:fld>
            <a:endParaRPr sz="1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8" name="Google Shape;178;p26"/>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endParaRPr/>
          </a:p>
        </p:txBody>
      </p:sp>
      <p:pic>
        <p:nvPicPr>
          <p:cNvPr id="179" name="Google Shape;179;p26"/>
          <p:cNvPicPr preferRelativeResize="0"/>
          <p:nvPr/>
        </p:nvPicPr>
        <p:blipFill>
          <a:blip r:embed="rId3">
            <a:alphaModFix/>
          </a:blip>
          <a:stretch>
            <a:fillRect/>
          </a:stretch>
        </p:blipFill>
        <p:spPr>
          <a:xfrm>
            <a:off x="0" y="19025"/>
            <a:ext cx="9143999" cy="6859668"/>
          </a:xfrm>
          <a:prstGeom prst="rect">
            <a:avLst/>
          </a:prstGeom>
          <a:noFill/>
          <a:ln>
            <a:noFill/>
          </a:ln>
        </p:spPr>
      </p:pic>
      <p:sp>
        <p:nvSpPr>
          <p:cNvPr id="180" name="Google Shape;180;p26"/>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181" name="Google Shape;181;p26"/>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14</a:t>
            </a:fld>
            <a:endParaRPr sz="1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p27"/>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endParaRPr/>
          </a:p>
        </p:txBody>
      </p:sp>
      <p:pic>
        <p:nvPicPr>
          <p:cNvPr id="188" name="Google Shape;188;p27"/>
          <p:cNvPicPr preferRelativeResize="0"/>
          <p:nvPr/>
        </p:nvPicPr>
        <p:blipFill>
          <a:blip r:embed="rId3">
            <a:alphaModFix/>
          </a:blip>
          <a:stretch>
            <a:fillRect/>
          </a:stretch>
        </p:blipFill>
        <p:spPr>
          <a:xfrm>
            <a:off x="0" y="19025"/>
            <a:ext cx="9143999" cy="6859668"/>
          </a:xfrm>
          <a:prstGeom prst="rect">
            <a:avLst/>
          </a:prstGeom>
          <a:noFill/>
          <a:ln>
            <a:noFill/>
          </a:ln>
        </p:spPr>
      </p:pic>
      <p:sp>
        <p:nvSpPr>
          <p:cNvPr id="189" name="Google Shape;189;p27"/>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190" name="Google Shape;190;p27"/>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15</a:t>
            </a:fld>
            <a:endParaRPr sz="1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p28"/>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endParaRPr/>
          </a:p>
        </p:txBody>
      </p:sp>
      <p:pic>
        <p:nvPicPr>
          <p:cNvPr id="197" name="Google Shape;197;p28" descr="01_Elijah_Brook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98" name="Google Shape;198;p28"/>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199" name="Google Shape;199;p28"/>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16</a:t>
            </a:fld>
            <a:endParaRPr sz="10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533216" y="424926"/>
            <a:ext cx="4035600" cy="44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Font typeface="Calibri"/>
              <a:buNone/>
            </a:pPr>
            <a:r>
              <a:rPr lang="en-US" sz="2400" b="0" i="0" u="none" strike="noStrike" cap="none">
                <a:solidFill>
                  <a:schemeClr val="dk1"/>
                </a:solidFill>
                <a:latin typeface="Calibri"/>
                <a:ea typeface="Calibri"/>
                <a:cs typeface="Calibri"/>
                <a:sym typeface="Calibri"/>
              </a:rPr>
              <a:t>Teacher Notes- Page 1</a:t>
            </a:r>
            <a:endParaRPr sz="2400" b="0" i="0" u="none" strike="noStrike" cap="none">
              <a:solidFill>
                <a:schemeClr val="dk1"/>
              </a:solidFill>
              <a:latin typeface="Calibri"/>
              <a:ea typeface="Calibri"/>
              <a:cs typeface="Calibri"/>
              <a:sym typeface="Calibri"/>
            </a:endParaRPr>
          </a:p>
        </p:txBody>
      </p:sp>
      <p:sp>
        <p:nvSpPr>
          <p:cNvPr id="206" name="Google Shape;206;p29"/>
          <p:cNvSpPr txBox="1">
            <a:spLocks noGrp="1"/>
          </p:cNvSpPr>
          <p:nvPr>
            <p:ph type="body" idx="2"/>
          </p:nvPr>
        </p:nvSpPr>
        <p:spPr>
          <a:xfrm>
            <a:off x="596725" y="983725"/>
            <a:ext cx="3641400" cy="552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1100"/>
              <a:t>1. Cover: Elijah and the Contest at Mount Carmel  (God uses Elijah to show that He is the true God and that the false god, Baal, has no power.) 1 Kings 18</a:t>
            </a:r>
            <a:endParaRPr sz="1100"/>
          </a:p>
          <a:p>
            <a:pPr marL="0" lvl="0" indent="0" algn="l" rtl="0">
              <a:lnSpc>
                <a:spcPct val="100000"/>
              </a:lnSpc>
              <a:spcBef>
                <a:spcPts val="1200"/>
              </a:spcBef>
              <a:spcAft>
                <a:spcPts val="0"/>
              </a:spcAft>
              <a:buClr>
                <a:schemeClr val="dk1"/>
              </a:buClr>
              <a:buSzPts val="1100"/>
              <a:buFont typeface="Arial"/>
              <a:buNone/>
            </a:pPr>
            <a:r>
              <a:rPr lang="en-US" sz="1100"/>
              <a:t>2. Elijah was a prophet. A prophet is someone who gives special messages. Elijah was a prophet of God. He gave special messages from God to all of the people.</a:t>
            </a:r>
            <a:endParaRPr sz="1100"/>
          </a:p>
          <a:p>
            <a:pPr marL="0" lvl="0" indent="0" algn="l" rtl="0">
              <a:lnSpc>
                <a:spcPct val="100000"/>
              </a:lnSpc>
              <a:spcBef>
                <a:spcPts val="1200"/>
              </a:spcBef>
              <a:spcAft>
                <a:spcPts val="0"/>
              </a:spcAft>
              <a:buClr>
                <a:schemeClr val="dk1"/>
              </a:buClr>
              <a:buSzPts val="1100"/>
              <a:buFont typeface="Arial"/>
              <a:buNone/>
            </a:pPr>
            <a:r>
              <a:rPr lang="en-US" sz="1100"/>
              <a:t>3. King Ahab and Queen Jezebel did not like the messages that Elijah gave them. He told them that they were bad and that they were wrong to worship other gods besides the Lord. He told them that God would take away the rain so that they would learn that he was God. Ahab and Jezebel were so angry that they tried to kill Elijah and all of the other prophets.  </a:t>
            </a:r>
            <a:endParaRPr sz="1100"/>
          </a:p>
          <a:p>
            <a:pPr marL="0" lvl="0" indent="0" algn="l" rtl="0">
              <a:lnSpc>
                <a:spcPct val="100000"/>
              </a:lnSpc>
              <a:spcBef>
                <a:spcPts val="1200"/>
              </a:spcBef>
              <a:spcAft>
                <a:spcPts val="1200"/>
              </a:spcAft>
              <a:buClr>
                <a:schemeClr val="dk1"/>
              </a:buClr>
              <a:buSzPts val="1100"/>
              <a:buFont typeface="Arial"/>
              <a:buNone/>
            </a:pPr>
            <a:r>
              <a:rPr lang="en-US" sz="1100"/>
              <a:t>4. The Lord hid Elijah and kept him safe… Now, after three years of no rain, the Lord decided it was time for Elijah to talk to the King again. He told Elijah to find King Ahab and give him a message. Even though he was warned that the King would try to kill him, Elijah knew that he must obey the Lord. God had taken care of him before. God would take care of him now!</a:t>
            </a:r>
            <a:endParaRPr sz="1100"/>
          </a:p>
        </p:txBody>
      </p:sp>
      <p:sp>
        <p:nvSpPr>
          <p:cNvPr id="207" name="Google Shape;207;p29"/>
          <p:cNvSpPr txBox="1"/>
          <p:nvPr/>
        </p:nvSpPr>
        <p:spPr>
          <a:xfrm>
            <a:off x="4735700" y="983725"/>
            <a:ext cx="3875100" cy="5394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solidFill>
                  <a:schemeClr val="dk1"/>
                </a:solidFill>
                <a:latin typeface="Calibri"/>
                <a:ea typeface="Calibri"/>
                <a:cs typeface="Calibri"/>
                <a:sym typeface="Calibri"/>
              </a:rPr>
              <a:t>5. Elijah met Ahab. Ahab was very angry with Elijah, “You are a trouble-maker Elijah. You caused the rain to go away. It is your fault that we have had a drought.”</a:t>
            </a: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 “No, King Ahab,” said Elijah. “You caused the drought. It was because you stopped worshipping the Lord. The Lord knows that you and your wife, Jezebel, worship false gods. You make idols and bow down before them. You think that there are other gods named Baal and Asherah. You even believe the men who say that they are prophets of these false gods. But you are wrong!</a:t>
            </a: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 There is only one God. He is the Lord God! He is the only real God. All of the others are just made up. Gather all of the people and all of the prophets of Baal and Asherah together at Mount Carmel. We will have a contest to see whose god is real!”</a:t>
            </a:r>
            <a:endParaRPr sz="1100">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6. King Ahab did as Elijah said. People from all over Israel came to watch the contest. It didn’t really seem like a fair contest. Elijah was the only prophet of God there. There were 450 prophets of the false god, Baal, and also 400 prophets of the false god, Asherah.</a:t>
            </a:r>
            <a:endParaRPr sz="1100">
              <a:solidFill>
                <a:schemeClr val="dk1"/>
              </a:solidFill>
              <a:latin typeface="Calibri"/>
              <a:ea typeface="Calibri"/>
              <a:cs typeface="Calibri"/>
              <a:sym typeface="Calibri"/>
            </a:endParaRPr>
          </a:p>
          <a:p>
            <a:pPr marL="0" lvl="0" indent="0" algn="l" rtl="0">
              <a:spcBef>
                <a:spcPts val="1200"/>
              </a:spcBef>
              <a:spcAft>
                <a:spcPts val="1200"/>
              </a:spcAft>
              <a:buNone/>
            </a:pPr>
            <a:r>
              <a:rPr lang="en-US" sz="1100">
                <a:solidFill>
                  <a:schemeClr val="dk1"/>
                </a:solidFill>
                <a:latin typeface="Calibri"/>
                <a:ea typeface="Calibri"/>
                <a:cs typeface="Calibri"/>
                <a:sym typeface="Calibri"/>
              </a:rPr>
              <a:t>7. Elijah spoke to all of the people, “Everyone needs to make a decision today. If Baal is real then you need to worship him. If the Lord God is real, then you need to worship Him!”</a:t>
            </a: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 Elijah suggested that they should have a contest to prove who the real God was.  The prophets of Baal could build an altar and Elijah could build an altar.  Each could place an animal sacrifice on their altar and then pray to their God to light a fire for the sacrifice.  The God who could send a fire for the sacrifice was the true God.</a:t>
            </a:r>
            <a:endParaRPr sz="1100">
              <a:latin typeface="Calibri"/>
              <a:ea typeface="Calibri"/>
              <a:cs typeface="Calibri"/>
              <a:sym typeface="Calibri"/>
            </a:endParaRPr>
          </a:p>
        </p:txBody>
      </p:sp>
      <p:sp>
        <p:nvSpPr>
          <p:cNvPr id="208" name="Google Shape;208;p29"/>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209" name="Google Shape;209;p29"/>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17</a:t>
            </a:fld>
            <a:endParaRPr sz="1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533216" y="424926"/>
            <a:ext cx="4035600" cy="44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Font typeface="Calibri"/>
              <a:buNone/>
            </a:pPr>
            <a:r>
              <a:rPr lang="en-US" sz="2400" b="0" i="0" u="none" strike="noStrike" cap="none">
                <a:solidFill>
                  <a:schemeClr val="dk1"/>
                </a:solidFill>
                <a:latin typeface="Calibri"/>
                <a:ea typeface="Calibri"/>
                <a:cs typeface="Calibri"/>
                <a:sym typeface="Calibri"/>
              </a:rPr>
              <a:t>Teacher Notes- Page </a:t>
            </a:r>
            <a:r>
              <a:rPr lang="en-US" sz="2400" b="0"/>
              <a:t>2</a:t>
            </a:r>
            <a:endParaRPr sz="2400" b="0" i="0" u="none" strike="noStrike" cap="none">
              <a:solidFill>
                <a:schemeClr val="dk1"/>
              </a:solidFill>
              <a:latin typeface="Calibri"/>
              <a:ea typeface="Calibri"/>
              <a:cs typeface="Calibri"/>
              <a:sym typeface="Calibri"/>
            </a:endParaRPr>
          </a:p>
        </p:txBody>
      </p:sp>
      <p:sp>
        <p:nvSpPr>
          <p:cNvPr id="216" name="Google Shape;216;p30"/>
          <p:cNvSpPr txBox="1">
            <a:spLocks noGrp="1"/>
          </p:cNvSpPr>
          <p:nvPr>
            <p:ph type="body" idx="2"/>
          </p:nvPr>
        </p:nvSpPr>
        <p:spPr>
          <a:xfrm>
            <a:off x="596725" y="983725"/>
            <a:ext cx="3788700" cy="552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1100"/>
              <a:t>8. The prophets of Baal agreed to the contest.   They made their altar and then they prayed and cried out to Baal. But nothing happened to the sacrifice on the altar. They cried even louder and harder. But still there was no answer.</a:t>
            </a:r>
            <a:br>
              <a:rPr lang="en-US" sz="1100"/>
            </a:br>
            <a:r>
              <a:rPr lang="en-US" sz="1100"/>
              <a:t> The prophets of Baal tried everything.  They even cut themselves and acted wild but still there was no answer from Baal.</a:t>
            </a:r>
            <a:endParaRPr sz="1100"/>
          </a:p>
          <a:p>
            <a:pPr marL="0" lvl="0" indent="0" algn="l" rtl="0">
              <a:lnSpc>
                <a:spcPct val="100000"/>
              </a:lnSpc>
              <a:spcBef>
                <a:spcPts val="1200"/>
              </a:spcBef>
              <a:spcAft>
                <a:spcPts val="0"/>
              </a:spcAft>
              <a:buClr>
                <a:schemeClr val="dk1"/>
              </a:buClr>
              <a:buSzPts val="1100"/>
              <a:buFont typeface="Arial"/>
              <a:buNone/>
            </a:pPr>
            <a:r>
              <a:rPr lang="en-US" sz="1100"/>
              <a:t>9. “Maybe Baal is asleep or maybe he is busy,” said Elijah. Elijah knew that Baal would never cause fire to come down because Baal was not real. Baal was just a god that someone made up.</a:t>
            </a:r>
            <a:endParaRPr sz="1100"/>
          </a:p>
          <a:p>
            <a:pPr marL="0" lvl="0" indent="0" algn="l" rtl="0">
              <a:lnSpc>
                <a:spcPct val="100000"/>
              </a:lnSpc>
              <a:spcBef>
                <a:spcPts val="1200"/>
              </a:spcBef>
              <a:spcAft>
                <a:spcPts val="0"/>
              </a:spcAft>
              <a:buClr>
                <a:schemeClr val="dk1"/>
              </a:buClr>
              <a:buSzPts val="1100"/>
              <a:buFont typeface="Arial"/>
              <a:buNone/>
            </a:pPr>
            <a:r>
              <a:rPr lang="en-US" sz="1100"/>
              <a:t>10. Next, it was Elijah’s turn. He built an altar to God. He used twelve stones to make it and then he placed the sacrifice on the altar. Then, Elijah did something very unusual! He dug a ditch around the altar he made. He asked for four large jars of water and had them poured over the altar. Then he did it again. And then again. There was so much water that it soaked the sacrifice and all of the wood on the altar. It even ran into the ditch around the altar. How would something soaked in water ever burn? This seemed impossible!</a:t>
            </a:r>
            <a:endParaRPr sz="1100"/>
          </a:p>
          <a:p>
            <a:pPr marL="0" lvl="0" indent="0" algn="l" rtl="0">
              <a:lnSpc>
                <a:spcPct val="100000"/>
              </a:lnSpc>
              <a:spcBef>
                <a:spcPts val="1200"/>
              </a:spcBef>
              <a:spcAft>
                <a:spcPts val="1200"/>
              </a:spcAft>
              <a:buClr>
                <a:schemeClr val="dk1"/>
              </a:buClr>
              <a:buSzPts val="1100"/>
              <a:buFont typeface="Arial"/>
              <a:buNone/>
            </a:pPr>
            <a:r>
              <a:rPr lang="en-US" sz="1100"/>
              <a:t>11. Then Elijah prayed to God. “I pray to you, Lord, because you are the only God. Please show all of these people here today that you are real. Please send down fire and burn this sacrifice.”</a:t>
            </a:r>
            <a:endParaRPr sz="1100"/>
          </a:p>
        </p:txBody>
      </p:sp>
      <p:sp>
        <p:nvSpPr>
          <p:cNvPr id="217" name="Google Shape;217;p30"/>
          <p:cNvSpPr txBox="1"/>
          <p:nvPr/>
        </p:nvSpPr>
        <p:spPr>
          <a:xfrm>
            <a:off x="4822175" y="983725"/>
            <a:ext cx="3788700" cy="5394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solidFill>
                  <a:schemeClr val="dk1"/>
                </a:solidFill>
                <a:latin typeface="Calibri"/>
                <a:ea typeface="Calibri"/>
                <a:cs typeface="Calibri"/>
                <a:sym typeface="Calibri"/>
              </a:rPr>
              <a:t>12. Then an amazing thing happened. Fire came down out of the sky and burned the sacrifice. But the amazing things did not stop there. The fire was so powerful that it burned the wood on the altar, the stones, the dirt, and even dried up all of the water in the ditch around the altar. There was nothing left.</a:t>
            </a: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 Now everyone knew that the Lord was the only God. They bowed down and kept saying, “The Lord – he is God! The Lord – he is God!”</a:t>
            </a:r>
            <a:endParaRPr sz="1100">
              <a:solidFill>
                <a:schemeClr val="dk1"/>
              </a:solidFill>
              <a:latin typeface="Calibri"/>
              <a:ea typeface="Calibri"/>
              <a:cs typeface="Calibri"/>
              <a:sym typeface="Calibri"/>
            </a:endParaRPr>
          </a:p>
          <a:p>
            <a:pPr marL="0" lvl="0" indent="0" algn="l" rtl="0">
              <a:spcBef>
                <a:spcPts val="1200"/>
              </a:spcBef>
              <a:spcAft>
                <a:spcPts val="0"/>
              </a:spcAft>
              <a:buNone/>
            </a:pPr>
            <a:r>
              <a:rPr lang="en-US" sz="1100">
                <a:solidFill>
                  <a:schemeClr val="dk1"/>
                </a:solidFill>
                <a:latin typeface="Calibri"/>
                <a:ea typeface="Calibri"/>
                <a:cs typeface="Calibri"/>
                <a:sym typeface="Calibri"/>
              </a:rPr>
              <a:t>13. The prophets of Baal tried to run away but they were caught and killed.</a:t>
            </a:r>
            <a:endParaRPr sz="1100">
              <a:solidFill>
                <a:schemeClr val="dk1"/>
              </a:solidFill>
              <a:latin typeface="Calibri"/>
              <a:ea typeface="Calibri"/>
              <a:cs typeface="Calibri"/>
              <a:sym typeface="Calibri"/>
            </a:endParaRPr>
          </a:p>
          <a:p>
            <a:pPr marL="0" lvl="0" indent="0" algn="l" rtl="0">
              <a:spcBef>
                <a:spcPts val="1200"/>
              </a:spcBef>
              <a:spcAft>
                <a:spcPts val="0"/>
              </a:spcAft>
              <a:buNone/>
            </a:pPr>
            <a:r>
              <a:rPr lang="en-US" sz="1100">
                <a:solidFill>
                  <a:schemeClr val="dk1"/>
                </a:solidFill>
                <a:latin typeface="Calibri"/>
                <a:ea typeface="Calibri"/>
                <a:cs typeface="Calibri"/>
                <a:sym typeface="Calibri"/>
              </a:rPr>
              <a:t>14. Remember that there had been a draught for three years?  Elijah prayed again. He knew that the Lord would end the drought and that the rain would come. His servant saw a cloud in the sky. The cloud was the size of a man’s hand. Then it got bigger and bigger and the sky became black.</a:t>
            </a:r>
            <a:endParaRPr sz="1100">
              <a:solidFill>
                <a:schemeClr val="dk1"/>
              </a:solidFill>
              <a:latin typeface="Calibri"/>
              <a:ea typeface="Calibri"/>
              <a:cs typeface="Calibri"/>
              <a:sym typeface="Calibri"/>
            </a:endParaRPr>
          </a:p>
          <a:p>
            <a:pPr marL="0" lvl="0" indent="0" algn="l" rtl="0">
              <a:spcBef>
                <a:spcPts val="1200"/>
              </a:spcBef>
              <a:spcAft>
                <a:spcPts val="0"/>
              </a:spcAft>
              <a:buNone/>
            </a:pPr>
            <a:r>
              <a:rPr lang="en-US" sz="1100">
                <a:solidFill>
                  <a:schemeClr val="dk1"/>
                </a:solidFill>
                <a:latin typeface="Calibri"/>
                <a:ea typeface="Calibri"/>
                <a:cs typeface="Calibri"/>
                <a:sym typeface="Calibri"/>
              </a:rPr>
              <a:t>15. Elijah told Ahab that the rain was coming. King Ahab rode his chariot and Elijah ran to beat the storm.  The drought was over.</a:t>
            </a:r>
            <a:endParaRPr sz="1100">
              <a:solidFill>
                <a:schemeClr val="dk1"/>
              </a:solidFill>
              <a:latin typeface="Calibri"/>
              <a:ea typeface="Calibri"/>
              <a:cs typeface="Calibri"/>
              <a:sym typeface="Calibri"/>
            </a:endParaRPr>
          </a:p>
          <a:p>
            <a:pPr marL="0" lvl="0" indent="0" algn="l" rtl="0">
              <a:spcBef>
                <a:spcPts val="1200"/>
              </a:spcBef>
              <a:spcAft>
                <a:spcPts val="1200"/>
              </a:spcAft>
              <a:buNone/>
            </a:pPr>
            <a:r>
              <a:rPr lang="en-US" sz="1100">
                <a:solidFill>
                  <a:schemeClr val="dk1"/>
                </a:solidFill>
                <a:latin typeface="Calibri"/>
                <a:ea typeface="Calibri"/>
                <a:cs typeface="Calibri"/>
                <a:sym typeface="Calibri"/>
              </a:rPr>
              <a:t>16. After the fire and the storm do you think King Ahab learned a lesson?  No, he still did not obey the real God.  He would rather worship made-up gods.  When King Ahab told Queen Jezebel about that she was very angry. The King and Queen hated Elijah and the prophets of God. As long as she lived Queen Jezebel kept sending soldiers to try to kill Elijah.</a:t>
            </a:r>
            <a:endParaRPr sz="1100">
              <a:latin typeface="Calibri"/>
              <a:ea typeface="Calibri"/>
              <a:cs typeface="Calibri"/>
              <a:sym typeface="Calibri"/>
            </a:endParaRPr>
          </a:p>
        </p:txBody>
      </p:sp>
      <p:sp>
        <p:nvSpPr>
          <p:cNvPr id="218" name="Google Shape;218;p30"/>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219" name="Google Shape;219;p30"/>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18</a:t>
            </a:fld>
            <a:endParaRPr sz="1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p:nvPr/>
        </p:nvSpPr>
        <p:spPr>
          <a:xfrm>
            <a:off x="0" y="4743449"/>
            <a:ext cx="9144000" cy="2114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226" name="Google Shape;226;p31"/>
          <p:cNvGrpSpPr/>
          <p:nvPr/>
        </p:nvGrpSpPr>
        <p:grpSpPr>
          <a:xfrm>
            <a:off x="708545" y="5045749"/>
            <a:ext cx="7909980" cy="1589575"/>
            <a:chOff x="708545" y="5045749"/>
            <a:chExt cx="7909980" cy="1589575"/>
          </a:xfrm>
        </p:grpSpPr>
        <p:pic>
          <p:nvPicPr>
            <p:cNvPr id="227" name="Google Shape;227;p31" descr="MBC - 400x400 a little background.png"/>
            <p:cNvPicPr preferRelativeResize="0"/>
            <p:nvPr/>
          </p:nvPicPr>
          <p:blipFill rotWithShape="1">
            <a:blip r:embed="rId3">
              <a:alphaModFix/>
            </a:blip>
            <a:srcRect/>
            <a:stretch/>
          </p:blipFill>
          <p:spPr>
            <a:xfrm>
              <a:off x="708545" y="5045749"/>
              <a:ext cx="1589575" cy="1589575"/>
            </a:xfrm>
            <a:prstGeom prst="rect">
              <a:avLst/>
            </a:prstGeom>
            <a:noFill/>
            <a:ln>
              <a:noFill/>
            </a:ln>
          </p:spPr>
        </p:pic>
        <p:sp>
          <p:nvSpPr>
            <p:cNvPr id="228" name="Google Shape;228;p31"/>
            <p:cNvSpPr txBox="1"/>
            <p:nvPr/>
          </p:nvSpPr>
          <p:spPr>
            <a:xfrm>
              <a:off x="2298125" y="5303520"/>
              <a:ext cx="6320400" cy="12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Calibri"/>
                <a:buNone/>
              </a:pPr>
              <a:r>
                <a:rPr lang="en-US" sz="2000" b="0" i="0" u="none" strike="noStrike" cap="none">
                  <a:solidFill>
                    <a:schemeClr val="dk1"/>
                  </a:solidFill>
                  <a:latin typeface="Calibri"/>
                  <a:ea typeface="Calibri"/>
                  <a:cs typeface="Calibri"/>
                  <a:sym typeface="Calibri"/>
                </a:rPr>
                <a:t>Please visit </a:t>
              </a:r>
              <a:r>
                <a:rPr lang="en-US" sz="2000" b="0" i="0" u="sng" strike="noStrike" cap="none">
                  <a:solidFill>
                    <a:schemeClr val="hlink"/>
                  </a:solidFill>
                  <a:latin typeface="Calibri"/>
                  <a:ea typeface="Calibri"/>
                  <a:cs typeface="Calibri"/>
                  <a:sym typeface="Calibri"/>
                  <a:hlinkClick r:id="rId4"/>
                </a:rPr>
                <a:t>www.missionbibleclass.org</a:t>
              </a:r>
              <a:r>
                <a:rPr lang="en-US" sz="2000" b="0" i="0" u="none" strike="noStrike" cap="none">
                  <a:solidFill>
                    <a:schemeClr val="dk1"/>
                  </a:solidFill>
                  <a:latin typeface="Calibri"/>
                  <a:ea typeface="Calibri"/>
                  <a:cs typeface="Calibri"/>
                  <a:sym typeface="Calibri"/>
                </a:rPr>
                <a:t> to find this and many other free resources to help you </a:t>
              </a:r>
              <a:br>
                <a:rPr lang="en-US" sz="2000" b="0" i="0" u="none" strike="noStrike" cap="none">
                  <a:solidFill>
                    <a:schemeClr val="dk1"/>
                  </a:solidFill>
                  <a:latin typeface="Calibri"/>
                  <a:ea typeface="Calibri"/>
                  <a:cs typeface="Calibri"/>
                  <a:sym typeface="Calibri"/>
                </a:rPr>
              </a:br>
              <a:r>
                <a:rPr lang="en-US" sz="2000" b="0" i="0" u="none" strike="noStrike" cap="none">
                  <a:solidFill>
                    <a:schemeClr val="dk1"/>
                  </a:solidFill>
                  <a:latin typeface="Calibri"/>
                  <a:ea typeface="Calibri"/>
                  <a:cs typeface="Calibri"/>
                  <a:sym typeface="Calibri"/>
                </a:rPr>
                <a:t>teach the Bible to children. </a:t>
              </a:r>
              <a:endParaRPr sz="2000" b="0" i="0" u="none" strike="noStrike" cap="none">
                <a:solidFill>
                  <a:schemeClr val="dk1"/>
                </a:solidFill>
                <a:latin typeface="Calibri"/>
                <a:ea typeface="Calibri"/>
                <a:cs typeface="Calibri"/>
                <a:sym typeface="Calibri"/>
              </a:endParaRPr>
            </a:p>
          </p:txBody>
        </p:sp>
      </p:grpSp>
      <p:sp>
        <p:nvSpPr>
          <p:cNvPr id="229" name="Google Shape;229;p31"/>
          <p:cNvSpPr txBox="1">
            <a:spLocks noGrp="1"/>
          </p:cNvSpPr>
          <p:nvPr>
            <p:ph type="title"/>
          </p:nvPr>
        </p:nvSpPr>
        <p:spPr>
          <a:xfrm>
            <a:off x="628650" y="3205248"/>
            <a:ext cx="7989900" cy="15381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0"/>
              </a:spcAft>
              <a:buClr>
                <a:schemeClr val="dk1"/>
              </a:buClr>
              <a:buSzPts val="1800"/>
              <a:buFont typeface="Calibri"/>
              <a:buNone/>
            </a:pPr>
            <a:r>
              <a:rPr lang="en-US" sz="1600"/>
              <a:t>Attributions: This visual aid was constructed by Mary Nelson </a:t>
            </a:r>
            <a:r>
              <a:rPr lang="en-US" sz="1600" u="sng">
                <a:solidFill>
                  <a:schemeClr val="hlink"/>
                </a:solidFill>
                <a:hlinkClick r:id="rId4"/>
              </a:rPr>
              <a:t>www.missionbibleclass.org</a:t>
            </a:r>
            <a:r>
              <a:rPr lang="en-US" sz="1600"/>
              <a:t> using: </a:t>
            </a:r>
            <a:endParaRPr sz="1600"/>
          </a:p>
          <a:p>
            <a:pPr marL="457200" lvl="0" indent="-317500" algn="l" rtl="0">
              <a:lnSpc>
                <a:spcPct val="90000"/>
              </a:lnSpc>
              <a:spcBef>
                <a:spcPts val="0"/>
              </a:spcBef>
              <a:spcAft>
                <a:spcPts val="0"/>
              </a:spcAft>
              <a:buSzPts val="1400"/>
              <a:buChar char="●"/>
            </a:pPr>
            <a:r>
              <a:rPr lang="en-US" sz="1600"/>
              <a:t>Text and slideshow compilation by Mary Nelson</a:t>
            </a:r>
            <a:endParaRPr sz="1600"/>
          </a:p>
          <a:p>
            <a:pPr marL="457200" lvl="0" indent="-317500" algn="l" rtl="0">
              <a:lnSpc>
                <a:spcPct val="90000"/>
              </a:lnSpc>
              <a:spcBef>
                <a:spcPts val="0"/>
              </a:spcBef>
              <a:spcAft>
                <a:spcPts val="0"/>
              </a:spcAft>
              <a:buSzPts val="1400"/>
              <a:buChar char="●"/>
            </a:pPr>
            <a:r>
              <a:rPr lang="en-US" sz="1600"/>
              <a:t>All other illustrations by Sweet Publishing </a:t>
            </a:r>
            <a:r>
              <a:rPr lang="en-US" sz="1600" u="sng">
                <a:solidFill>
                  <a:schemeClr val="hlink"/>
                </a:solidFill>
                <a:hlinkClick r:id="rId5"/>
              </a:rPr>
              <a:t>http://sweetpublishing.com/</a:t>
            </a:r>
            <a:r>
              <a:rPr lang="en-US" sz="1600"/>
              <a:t> </a:t>
            </a:r>
            <a:endParaRPr sz="1600"/>
          </a:p>
          <a:p>
            <a:pPr marL="457200" lvl="0" indent="-317500" algn="l" rtl="0">
              <a:lnSpc>
                <a:spcPct val="90000"/>
              </a:lnSpc>
              <a:spcBef>
                <a:spcPts val="0"/>
              </a:spcBef>
              <a:spcAft>
                <a:spcPts val="0"/>
              </a:spcAft>
              <a:buSzPts val="1400"/>
              <a:buChar char="●"/>
            </a:pPr>
            <a:r>
              <a:rPr lang="en-US" sz="1600"/>
              <a:t>As accessed through  </a:t>
            </a:r>
            <a:r>
              <a:rPr lang="en-US" sz="1600" u="sng">
                <a:solidFill>
                  <a:schemeClr val="hlink"/>
                </a:solidFill>
                <a:hlinkClick r:id="rId6"/>
              </a:rPr>
              <a:t>www.freebibleimages.org</a:t>
            </a:r>
            <a:r>
              <a:rPr lang="en-US" sz="1600"/>
              <a:t> </a:t>
            </a:r>
            <a:endParaRPr/>
          </a:p>
          <a:p>
            <a:pPr marL="457200" lvl="0" indent="-317500" algn="l" rtl="0">
              <a:lnSpc>
                <a:spcPct val="90000"/>
              </a:lnSpc>
              <a:spcBef>
                <a:spcPts val="0"/>
              </a:spcBef>
              <a:spcAft>
                <a:spcPts val="0"/>
              </a:spcAft>
              <a:buSzPts val="1400"/>
              <a:buChar char="●"/>
            </a:pPr>
            <a:r>
              <a:rPr lang="en-US" sz="1600"/>
              <a:t>Notice of Alteration: Text added to cover slide. Slide 2 is a cropped image.</a:t>
            </a:r>
            <a:endParaRPr sz="1600"/>
          </a:p>
        </p:txBody>
      </p:sp>
      <p:pic>
        <p:nvPicPr>
          <p:cNvPr id="230" name="Google Shape;230;p31"/>
          <p:cNvPicPr preferRelativeResize="0"/>
          <p:nvPr/>
        </p:nvPicPr>
        <p:blipFill rotWithShape="1">
          <a:blip r:embed="rId7">
            <a:alphaModFix/>
          </a:blip>
          <a:srcRect/>
          <a:stretch/>
        </p:blipFill>
        <p:spPr>
          <a:xfrm>
            <a:off x="628650" y="790275"/>
            <a:ext cx="2400300" cy="839808"/>
          </a:xfrm>
          <a:prstGeom prst="rect">
            <a:avLst/>
          </a:prstGeom>
          <a:noFill/>
          <a:ln>
            <a:noFill/>
          </a:ln>
        </p:spPr>
      </p:pic>
      <p:sp>
        <p:nvSpPr>
          <p:cNvPr id="231" name="Google Shape;231;p31"/>
          <p:cNvSpPr txBox="1"/>
          <p:nvPr/>
        </p:nvSpPr>
        <p:spPr>
          <a:xfrm>
            <a:off x="614963" y="1912617"/>
            <a:ext cx="77556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Attribution-ShareAlike 3.0 Unported (CC BY-SA 3.0) </a:t>
            </a:r>
            <a:r>
              <a:rPr lang="en-US" sz="1600" b="0" i="0" u="sng" strike="noStrike" cap="none">
                <a:solidFill>
                  <a:schemeClr val="hlink"/>
                </a:solidFill>
                <a:latin typeface="Calibri"/>
                <a:ea typeface="Calibri"/>
                <a:cs typeface="Calibri"/>
                <a:sym typeface="Calibri"/>
                <a:hlinkClick r:id="rId8"/>
              </a:rPr>
              <a:t>https://creativecommons.org/licenses/by-sa/3.0/</a:t>
            </a:r>
            <a:r>
              <a:rPr lang="en-US" sz="1600" b="0" i="0" u="none" strike="noStrike" cap="none">
                <a:solidFill>
                  <a:srgbClr val="000000"/>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User may reproduce it without permissions.</a:t>
            </a:r>
            <a:endParaRPr/>
          </a:p>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DOWNLOAD THIS SLIDESHOW FROM </a:t>
            </a:r>
            <a:r>
              <a:rPr lang="en-US" sz="1600" b="1" i="0" u="sng" strike="noStrike" cap="none">
                <a:solidFill>
                  <a:schemeClr val="hlink"/>
                </a:solidFill>
                <a:latin typeface="Calibri"/>
                <a:ea typeface="Calibri"/>
                <a:cs typeface="Calibri"/>
                <a:sym typeface="Calibri"/>
                <a:hlinkClick r:id="rId4"/>
              </a:rPr>
              <a:t>www.missionbibleclass.org</a:t>
            </a:r>
            <a:r>
              <a:rPr lang="en-US" sz="1600" b="1" i="0" u="none" strike="noStrike" cap="none">
                <a:solidFill>
                  <a:srgbClr val="000000"/>
                </a:solidFill>
                <a:latin typeface="Calibri"/>
                <a:ea typeface="Calibri"/>
                <a:cs typeface="Calibri"/>
                <a:sym typeface="Calibri"/>
              </a:rPr>
              <a:t> </a:t>
            </a:r>
            <a:endParaRPr sz="1600" b="1" i="0" u="none" strike="noStrike" cap="none">
              <a:solidFill>
                <a:srgbClr val="000000"/>
              </a:solidFill>
              <a:latin typeface="Calibri"/>
              <a:ea typeface="Calibri"/>
              <a:cs typeface="Calibri"/>
              <a:sym typeface="Calibri"/>
            </a:endParaRPr>
          </a:p>
        </p:txBody>
      </p:sp>
      <p:sp>
        <p:nvSpPr>
          <p:cNvPr id="232" name="Google Shape;232;p31"/>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233" name="Google Shape;233;p31"/>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98989"/>
              </a:buClr>
              <a:buSzPts val="1200"/>
              <a:buFont typeface="Calibri"/>
              <a:buNone/>
            </a:pPr>
            <a:fld id="{00000000-1234-1234-1234-123412341234}" type="slidenum">
              <a:rPr lang="en-US" sz="1000">
                <a:solidFill>
                  <a:schemeClr val="dk1"/>
                </a:solidFill>
              </a:rPr>
              <a:t>19</a:t>
            </a:fld>
            <a:endParaRPr sz="1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4"/>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endParaRPr/>
          </a:p>
        </p:txBody>
      </p:sp>
      <p:pic>
        <p:nvPicPr>
          <p:cNvPr id="93" name="Google Shape;93;p14" descr="19_Elijah_Carmel_JPEG_1024.jpg"/>
          <p:cNvPicPr preferRelativeResize="0"/>
          <p:nvPr/>
        </p:nvPicPr>
        <p:blipFill rotWithShape="1">
          <a:blip r:embed="rId3">
            <a:alphaModFix/>
          </a:blip>
          <a:srcRect l="5927" r="51851" b="57779"/>
          <a:stretch/>
        </p:blipFill>
        <p:spPr>
          <a:xfrm>
            <a:off x="0" y="0"/>
            <a:ext cx="9144000" cy="6858000"/>
          </a:xfrm>
          <a:prstGeom prst="rect">
            <a:avLst/>
          </a:prstGeom>
          <a:noFill/>
          <a:ln>
            <a:noFill/>
          </a:ln>
        </p:spPr>
      </p:pic>
      <p:sp>
        <p:nvSpPr>
          <p:cNvPr id="94" name="Google Shape;94;p14"/>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95" name="Google Shape;95;p14"/>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2</a:t>
            </a:fld>
            <a:endParaRPr sz="1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5" descr="01_Elijah_Carmel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1" name="Google Shape;101;p15"/>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102" name="Google Shape;102;p15"/>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3</a:t>
            </a:fld>
            <a:endParaRPr sz="1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6" descr="02_Elijah_Carmel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8" name="Google Shape;108;p16"/>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109" name="Google Shape;109;p16"/>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4</a:t>
            </a:fld>
            <a:endParaRPr sz="1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7" descr="08_Elijah_Carmel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5" name="Google Shape;115;p17"/>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116" name="Google Shape;116;p17"/>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5</a:t>
            </a:fld>
            <a:endParaRPr sz="1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8" descr="10_Elijah_Carmel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2" name="Google Shape;122;p18"/>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123" name="Google Shape;123;p18"/>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6</a:t>
            </a:fld>
            <a:endParaRPr sz="1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9" descr="11_Elijah_Carmel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9" name="Google Shape;129;p19"/>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130" name="Google Shape;130;p19"/>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7</a:t>
            </a:fld>
            <a:endParaRPr sz="1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0" descr="13_Elijah_Carmel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6" name="Google Shape;136;p20"/>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137" name="Google Shape;137;p20"/>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8</a:t>
            </a:fld>
            <a:endParaRPr sz="1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1" descr="14_Elijah_Carmel_JPEG_102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3" name="Google Shape;143;p21"/>
          <p:cNvSpPr txBox="1">
            <a:spLocks noGrp="1"/>
          </p:cNvSpPr>
          <p:nvPr>
            <p:ph type="ftr" idx="11"/>
          </p:nvPr>
        </p:nvSpPr>
        <p:spPr>
          <a:xfrm>
            <a:off x="3028950" y="6356351"/>
            <a:ext cx="5169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a:solidFill>
                  <a:srgbClr val="000000"/>
                </a:solidFill>
              </a:rPr>
              <a:t>Elijah and the Contest at Mt. Carmel   </a:t>
            </a:r>
            <a:r>
              <a:rPr lang="en-US" sz="1000">
                <a:solidFill>
                  <a:srgbClr val="000000"/>
                </a:solidFill>
                <a:latin typeface="Calibri"/>
                <a:ea typeface="Calibri"/>
                <a:cs typeface="Calibri"/>
                <a:sym typeface="Calibri"/>
              </a:rPr>
              <a:t>   www.missionbibleclass.org</a:t>
            </a:r>
            <a:endParaRPr sz="1000">
              <a:solidFill>
                <a:srgbClr val="000000"/>
              </a:solidFill>
            </a:endParaRPr>
          </a:p>
        </p:txBody>
      </p:sp>
      <p:sp>
        <p:nvSpPr>
          <p:cNvPr id="144" name="Google Shape;144;p21"/>
          <p:cNvSpPr txBox="1">
            <a:spLocks noGrp="1"/>
          </p:cNvSpPr>
          <p:nvPr>
            <p:ph type="sldNum" idx="12"/>
          </p:nvPr>
        </p:nvSpPr>
        <p:spPr>
          <a:xfrm>
            <a:off x="8122596" y="6356351"/>
            <a:ext cx="495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9</a:t>
            </a:fld>
            <a:endParaRPr sz="100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2711</Words>
  <Application>Microsoft Office PowerPoint</Application>
  <PresentationFormat>On-screen Show (4:3)</PresentationFormat>
  <Paragraphs>89</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Notes- Page 1</vt:lpstr>
      <vt:lpstr>Teacher Notes- Page 2</vt:lpstr>
      <vt:lpstr>Attributions: This visual aid was constructed by Mary Nelson www.missionbibleclass.org using:  Text and slideshow compilation by Mary Nelson All other illustrations by Sweet Publishing http://sweetpublishing.com/  As accessed through  www.freebibleimages.org  Notice of Alteration: Text added to cover slide. Slide 2 is a cropped image.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Mary Nelson</dc:creator>
  <cp:lastModifiedBy>Mary Nelson</cp:lastModifiedBy>
  <cp:revision>1</cp:revision>
  <dcterms:modified xsi:type="dcterms:W3CDTF">2025-03-17T02:59:06Z</dcterms:modified>
</cp:coreProperties>
</file>