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3"/>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None/>
            </a:pPr>
            <a:r>
              <a:rPr lang="en-US" sz="1100">
                <a:solidFill>
                  <a:schemeClr val="dk1"/>
                </a:solidFill>
                <a:latin typeface="Calibri"/>
                <a:ea typeface="Calibri"/>
                <a:cs typeface="Calibri"/>
                <a:sym typeface="Calibri"/>
              </a:rPr>
              <a:t>1 Cover: The Burial and Resurrection of Jesus   (Luke 23:50-24:49)</a:t>
            </a:r>
            <a:endParaRPr sz="1100">
              <a:latin typeface="Calibri"/>
              <a:ea typeface="Calibri"/>
              <a:cs typeface="Calibri"/>
              <a:sym typeface="Calibri"/>
            </a:endParaRPr>
          </a:p>
        </p:txBody>
      </p:sp>
      <p:sp>
        <p:nvSpPr>
          <p:cNvPr id="140" name="Google Shape;1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5c8e00112_0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10. But the followers had never heard such an amazing thing. They could not believe this could be true. Peter decided to come and see for himself. When he looked inside the tomb, he saw that it was empty. All that was left were the linen cloths that Jesus’ dead body had been wrapped in. Could this good news be true? Could Jesus be alive?</a:t>
            </a:r>
            <a:endParaRPr sz="1200">
              <a:latin typeface="Calibri"/>
              <a:ea typeface="Calibri"/>
              <a:cs typeface="Calibri"/>
              <a:sym typeface="Calibri"/>
            </a:endParaRPr>
          </a:p>
        </p:txBody>
      </p:sp>
      <p:sp>
        <p:nvSpPr>
          <p:cNvPr id="203" name="Google Shape;203;g255c8e0011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289f5a943_0_15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11. Peter did not know it yet, but someone else had already seen Jesus before him.</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Earlier, when the other women had gone, Mary Magdalene had stayed near where Jesus’ body had been. She was so sad and confused. “How could the tomb be empty?” she thought, “Maybe someone had come and stolen Jesus’ body.”</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But Mary was not alone in the tomb. The two angels spoke to her and asked her why she was crying.</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Mary began to explain, but then heard another voice. At first, she didn’t know who was speaking. Perhaps it was a man tending the garden.</a:t>
            </a:r>
            <a:endParaRPr sz="1100">
              <a:latin typeface="Calibri"/>
              <a:ea typeface="Calibri"/>
              <a:cs typeface="Calibri"/>
              <a:sym typeface="Calibri"/>
            </a:endParaRPr>
          </a:p>
        </p:txBody>
      </p:sp>
      <p:sp>
        <p:nvSpPr>
          <p:cNvPr id="210" name="Google Shape;210;g8289f5a943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8289f5a943_0_1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12. Then she heard the voice say, “Mary.” When she heard that voice say her name, Mary knew it was JESUS, her teacher, speaking. Jesus really had come back from the dead!</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Mary was so happy. Jesus told her to go and tell the others that He would spend some time on earth with them, but that He would return to His Father soon.</a:t>
            </a:r>
            <a:endParaRPr sz="1200">
              <a:latin typeface="Calibri"/>
              <a:ea typeface="Calibri"/>
              <a:cs typeface="Calibri"/>
              <a:sym typeface="Calibri"/>
            </a:endParaRPr>
          </a:p>
        </p:txBody>
      </p:sp>
      <p:sp>
        <p:nvSpPr>
          <p:cNvPr id="217" name="Google Shape;217;g8289f5a943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8289f5a943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8289f5a943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US">
                <a:solidFill>
                  <a:schemeClr val="dk1"/>
                </a:solidFill>
                <a:latin typeface="Calibri"/>
                <a:ea typeface="Calibri"/>
                <a:cs typeface="Calibri"/>
                <a:sym typeface="Calibri"/>
              </a:rPr>
              <a:t>13. After Jesus rose from the dead, He appeared to many people. Two men were walking along a road, talking about Jesus, when Jesus just appeared right there with them. At first, they did not recognise him.</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2a8bee56a_1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2a8bee56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US">
                <a:solidFill>
                  <a:schemeClr val="dk1"/>
                </a:solidFill>
                <a:latin typeface="Calibri"/>
                <a:ea typeface="Calibri"/>
                <a:cs typeface="Calibri"/>
                <a:sym typeface="Calibri"/>
              </a:rPr>
              <a:t>14. Once the men knew it was Jesus, they rushed to tell the eleven disciples the good news.</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5c8e0011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55c8e0011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15. As the two men told the apostles what they had seen, Jesus appeared in the room with them all.</a:t>
            </a:r>
            <a:endParaRPr>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At first, they thought they were seeing a ghost! But Jesus told them that He was real. He ate food with them and even let them touch the scars on His hands and feet from when He died on the cross.</a:t>
            </a:r>
            <a:endParaRPr>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a:solidFill>
                  <a:schemeClr val="dk1"/>
                </a:solidFill>
                <a:latin typeface="Calibri"/>
                <a:ea typeface="Calibri"/>
                <a:cs typeface="Calibri"/>
                <a:sym typeface="Calibri"/>
              </a:rPr>
              <a:t>And then Jesus reminded them about the things He had been teaching His followers all along. </a:t>
            </a:r>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52a8bee56a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52a8bee56a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16. People think that death is the very end, but God has power stronger than the power of death. God brought Jesus back to life.</a:t>
            </a:r>
            <a:endParaRPr>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US">
                <a:latin typeface="Calibri"/>
                <a:ea typeface="Calibri"/>
                <a:cs typeface="Calibri"/>
                <a:sym typeface="Calibri"/>
              </a:rPr>
              <a:t>And now, Jesus wants EVERYONE to have a new life. If people change their hearts and lives, they can start over and have a new life with Jesus. </a:t>
            </a:r>
            <a:endParaRPr>
              <a:latin typeface="Calibri"/>
              <a:ea typeface="Calibri"/>
              <a:cs typeface="Calibri"/>
              <a:sym typeface="Calibri"/>
            </a:endParaRPr>
          </a:p>
          <a:p>
            <a:pPr indent="0" lvl="0" marL="0" rtl="0" algn="l">
              <a:lnSpc>
                <a:spcPct val="100000"/>
              </a:lnSpc>
              <a:spcBef>
                <a:spcPts val="1200"/>
              </a:spcBef>
              <a:spcAft>
                <a:spcPts val="1200"/>
              </a:spcAft>
              <a:buNone/>
            </a:pPr>
            <a:r>
              <a:rPr lang="en-US">
                <a:latin typeface="Calibri"/>
                <a:ea typeface="Calibri"/>
                <a:cs typeface="Calibri"/>
                <a:sym typeface="Calibri"/>
              </a:rPr>
              <a:t>Life with Jesus does not even stop if our body dies. Life with Jesus lasts forever.</a:t>
            </a:r>
            <a:endParaRPr>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8289f5a943_0_18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8289f5a943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52a8bee56a_1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52a8bee56a_1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52a8bee56a_1_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52a8bee56a_1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8289f5a943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2. The followers of Jesus were glad that Jesus was their friend. When they were with him they always felt better. They never wanted the days with Jesus to end.</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Jesus was a very good teacher. He taught His followers many important things. Sometimes, His followers understood the teachings, and sometimes, they did not.</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For example, they were confused when Jesus said He would die on the cross and then be raised up again on the third day. “Why would Jesus have to die on the cross?” they must have wondered. Only bad people had to die on crosses, and Jesus never did bad things.</a:t>
            </a:r>
            <a:endParaRPr sz="1100">
              <a:latin typeface="Calibri"/>
              <a:ea typeface="Calibri"/>
              <a:cs typeface="Calibri"/>
              <a:sym typeface="Calibri"/>
            </a:endParaRPr>
          </a:p>
        </p:txBody>
      </p:sp>
      <p:sp>
        <p:nvSpPr>
          <p:cNvPr id="147" name="Google Shape;147;g8289f5a94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9054f3aea_2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82" name="Google Shape;282;g109054f3aea_2_58:notes"/>
          <p:cNvSpPr txBox="1"/>
          <p:nvPr>
            <p:ph idx="1" type="body"/>
          </p:nvPr>
        </p:nvSpPr>
        <p:spPr>
          <a:xfrm>
            <a:off x="685800" y="4343400"/>
            <a:ext cx="5486400" cy="4114800"/>
          </a:xfrm>
          <a:prstGeom prst="rect">
            <a:avLst/>
          </a:prstGeom>
          <a:noFill/>
          <a:ln>
            <a:noFill/>
          </a:ln>
        </p:spPr>
        <p:txBody>
          <a:bodyPr anchorCtr="0" anchor="t" bIns="91675" lIns="91675" spcFirstLastPara="1" rIns="91675" wrap="square" tIns="916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283" name="Google Shape;283;g109054f3aea_2_58:notes"/>
          <p:cNvSpPr txBox="1"/>
          <p:nvPr>
            <p:ph idx="12" type="sldNum"/>
          </p:nvPr>
        </p:nvSpPr>
        <p:spPr>
          <a:xfrm>
            <a:off x="0" y="0"/>
            <a:ext cx="3000000" cy="3000000"/>
          </a:xfrm>
          <a:prstGeom prst="rect">
            <a:avLst/>
          </a:prstGeom>
          <a:noFill/>
          <a:ln>
            <a:noFill/>
          </a:ln>
        </p:spPr>
        <p:txBody>
          <a:bodyPr anchorCtr="0" anchor="t" bIns="45850" lIns="91675" spcFirstLastPara="1" rIns="91675" wrap="square" tIns="45850">
            <a:noAutofit/>
          </a:bodyPr>
          <a:lstStyle/>
          <a:p>
            <a:pPr indent="0" lvl="0" marL="0" marR="0" rtl="0" algn="l">
              <a:lnSpc>
                <a:spcPct val="100000"/>
              </a:lnSpc>
              <a:spcBef>
                <a:spcPts val="0"/>
              </a:spcBef>
              <a:spcAft>
                <a:spcPts val="0"/>
              </a:spcAft>
              <a:buClr>
                <a:schemeClr val="dk1"/>
              </a:buClr>
              <a:buSzPts val="1400"/>
              <a:buFont typeface="Calibri"/>
              <a:buNone/>
            </a:pPr>
            <a:fld id="{00000000-1234-1234-1234-123412341234}" type="slidenum">
              <a:rPr b="0" i="0" lang="en-US"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289f5a943_0_8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3. But then, a day came when everything happened just as Jesus said it would. Jesus was killed on a cross. His followers were so very sad. It was the saddest day that had ever been. Jesus was dead.</a:t>
            </a:r>
            <a:endParaRPr sz="1100">
              <a:latin typeface="Calibri"/>
              <a:ea typeface="Calibri"/>
              <a:cs typeface="Calibri"/>
              <a:sym typeface="Calibri"/>
            </a:endParaRPr>
          </a:p>
        </p:txBody>
      </p:sp>
      <p:sp>
        <p:nvSpPr>
          <p:cNvPr id="154" name="Google Shape;154;g8289f5a943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4. A kind Jewish leader named Joseph (from Arimathea) saw Jesus die on the cross. He was sad that Jesus was dead, but he wanted to treat the body of Jesus with respect. Joseph asked for permission to take Jesus’ dead body down from the cross. </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 Jewish teacher, Nicodemus, came with Joseph. Together, Joseph and Nicodemus washed Jesus’ body and wrapped it in long strips of cloth with lots and lots of spices in between the cloths.</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Joseph and Nicodemus were sad. They knew that Jesus had been a great teacher. Now Jesus was dead.</a:t>
            </a:r>
            <a:endParaRPr sz="1100">
              <a:latin typeface="Calibri"/>
              <a:ea typeface="Calibri"/>
              <a:cs typeface="Calibri"/>
              <a:sym typeface="Calibri"/>
            </a:endParaRPr>
          </a:p>
        </p:txBody>
      </p:sp>
      <p:sp>
        <p:nvSpPr>
          <p:cNvPr id="161" name="Google Shape;1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5c8e00112_0_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5. Joseph put the body into a tomb carved out of solid rock. A big stone was rolled in front to block the opening of the tomb, and then guards came to stand in front of it.</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Jesus had died on the cross and was buried in a tomb all on the same terrible day. That day was a Friday.</a:t>
            </a:r>
            <a:endParaRPr sz="1200">
              <a:latin typeface="Calibri"/>
              <a:ea typeface="Calibri"/>
              <a:cs typeface="Calibri"/>
              <a:sym typeface="Calibri"/>
            </a:endParaRPr>
          </a:p>
        </p:txBody>
      </p:sp>
      <p:sp>
        <p:nvSpPr>
          <p:cNvPr id="168" name="Google Shape;168;g255c8e00112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1100">
                <a:solidFill>
                  <a:schemeClr val="dk1"/>
                </a:solidFill>
                <a:latin typeface="Calibri"/>
                <a:ea typeface="Calibri"/>
                <a:cs typeface="Calibri"/>
                <a:sym typeface="Calibri"/>
              </a:rPr>
              <a:t>6. Friday passed, and then Saturday passed. All was quiet. Then, early in the morning on the third day (Sunday), some women made their way to the tomb.</a:t>
            </a:r>
            <a:endParaRPr sz="1100">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It was a custom for women to put sweet-smelling spices on the body of a person who died. But the women were worried. They had heard about the big stone in front of the tomb. Who would move the stone so they could put spices on the body of Jesus?</a:t>
            </a:r>
            <a:endParaRPr sz="1100">
              <a:solidFill>
                <a:schemeClr val="dk1"/>
              </a:solidFill>
              <a:latin typeface="Calibri"/>
              <a:ea typeface="Calibri"/>
              <a:cs typeface="Calibri"/>
              <a:sym typeface="Calibri"/>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7. When the women arrived at the tomb, they discovered that the stone had already been moved away from the opening. There were no soldiers nearby, so who could have moved the stone?</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 women knew Jesus’ dead body had been placed in the tomb.  But now, they were shocked to see that Jesus’ body was gone! The tomb was empty. Where was Jesus’ dead body?</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As the women were thinking about this, two men in shining clothes appeared beside them. These men were angels.</a:t>
            </a:r>
            <a:endParaRPr sz="1100">
              <a:latin typeface="Calibri"/>
              <a:ea typeface="Calibri"/>
              <a:cs typeface="Calibri"/>
              <a:sym typeface="Calibri"/>
            </a:endParaRPr>
          </a:p>
        </p:txBody>
      </p:sp>
      <p:sp>
        <p:nvSpPr>
          <p:cNvPr id="182" name="Google Shape;18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8. Then, one of the angels asked them a very strange question. “This tomb is a place for dead people. Why are you looking here?” he asked.</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Then the angel said something incredible, “Jesus is not here. He has risen from the dead!”</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“Remember what Jesus said before?” the angel continued. “Jesus said He would be killed on a cross but then rise back alive on the third day. Today is the third day!”</a:t>
            </a:r>
            <a:endParaRPr sz="1200">
              <a:latin typeface="Calibri"/>
              <a:ea typeface="Calibri"/>
              <a:cs typeface="Calibri"/>
              <a:sym typeface="Calibri"/>
            </a:endParaRPr>
          </a:p>
        </p:txBody>
      </p:sp>
      <p:sp>
        <p:nvSpPr>
          <p:cNvPr id="189" name="Google Shape;18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5c8e00112_0_2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9. Of course, that is what Jesus had said. How could anyone forget that? The women rushed away to tell the other followers that Jesus was not dead. Jesus was alive!</a:t>
            </a:r>
            <a:endParaRPr sz="1100">
              <a:latin typeface="Calibri"/>
              <a:ea typeface="Calibri"/>
              <a:cs typeface="Calibri"/>
              <a:sym typeface="Calibri"/>
            </a:endParaRPr>
          </a:p>
        </p:txBody>
      </p:sp>
      <p:sp>
        <p:nvSpPr>
          <p:cNvPr id="196" name="Google Shape;196;g255c8e00112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 name="Google Shape;13;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Google Shape;14;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1"/>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0" name="Google Shape;70;p11"/>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p1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6" name="Google Shape;76;p12"/>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 name="Shape 91"/>
        <p:cNvGrpSpPr/>
        <p:nvPr/>
      </p:nvGrpSpPr>
      <p:grpSpPr>
        <a:xfrm>
          <a:off x="0" y="0"/>
          <a:ext cx="0" cy="0"/>
          <a:chOff x="0" y="0"/>
          <a:chExt cx="0" cy="0"/>
        </a:xfrm>
      </p:grpSpPr>
      <p:sp>
        <p:nvSpPr>
          <p:cNvPr id="92" name="Google Shape;92;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1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0" name="Google Shape;100;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3" name="Shape 103"/>
        <p:cNvGrpSpPr/>
        <p:nvPr/>
      </p:nvGrpSpPr>
      <p:grpSpPr>
        <a:xfrm>
          <a:off x="0" y="0"/>
          <a:ext cx="0" cy="0"/>
          <a:chOff x="0" y="0"/>
          <a:chExt cx="0" cy="0"/>
        </a:xfrm>
      </p:grpSpPr>
      <p:sp>
        <p:nvSpPr>
          <p:cNvPr id="104" name="Google Shape;104;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1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1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1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9" name="Shape 119"/>
        <p:cNvGrpSpPr/>
        <p:nvPr/>
      </p:nvGrpSpPr>
      <p:grpSpPr>
        <a:xfrm>
          <a:off x="0" y="0"/>
          <a:ext cx="0" cy="0"/>
          <a:chOff x="0" y="0"/>
          <a:chExt cx="0" cy="0"/>
        </a:xfrm>
      </p:grpSpPr>
      <p:sp>
        <p:nvSpPr>
          <p:cNvPr id="120" name="Google Shape;120;p1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9"/>
          <p:cNvSpPr/>
          <p:nvPr>
            <p:ph idx="2" type="pic"/>
          </p:nvPr>
        </p:nvSpPr>
        <p:spPr>
          <a:xfrm>
            <a:off x="3887391" y="987426"/>
            <a:ext cx="4629150" cy="4873625"/>
          </a:xfrm>
          <a:prstGeom prst="rect">
            <a:avLst/>
          </a:prstGeom>
          <a:noFill/>
          <a:ln>
            <a:noFill/>
          </a:ln>
        </p:spPr>
      </p:sp>
      <p:sp>
        <p:nvSpPr>
          <p:cNvPr id="122" name="Google Shape;122;p19"/>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3" name="Google Shape;123;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 name="Shape 126"/>
        <p:cNvGrpSpPr/>
        <p:nvPr/>
      </p:nvGrpSpPr>
      <p:grpSpPr>
        <a:xfrm>
          <a:off x="0" y="0"/>
          <a:ext cx="0" cy="0"/>
          <a:chOff x="0" y="0"/>
          <a:chExt cx="0" cy="0"/>
        </a:xfrm>
      </p:grpSpPr>
      <p:sp>
        <p:nvSpPr>
          <p:cNvPr id="127" name="Google Shape;127;p2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0"/>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21"/>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1"/>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 name="Shape 17"/>
        <p:cNvGrpSpPr/>
        <p:nvPr/>
      </p:nvGrpSpPr>
      <p:grpSpPr>
        <a:xfrm>
          <a:off x="0" y="0"/>
          <a:ext cx="0" cy="0"/>
          <a:chOff x="0" y="0"/>
          <a:chExt cx="0" cy="0"/>
        </a:xfrm>
      </p:grpSpPr>
      <p:sp>
        <p:nvSpPr>
          <p:cNvPr id="18" name="Google Shape;18;p3"/>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 name="Shape 23"/>
        <p:cNvGrpSpPr/>
        <p:nvPr/>
      </p:nvGrpSpPr>
      <p:grpSpPr>
        <a:xfrm>
          <a:off x="0" y="0"/>
          <a:ext cx="0" cy="0"/>
          <a:chOff x="0" y="0"/>
          <a:chExt cx="0" cy="0"/>
        </a:xfrm>
      </p:grpSpPr>
      <p:sp>
        <p:nvSpPr>
          <p:cNvPr id="24" name="Google Shape;24;p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5" name="Google Shape;25;p4"/>
          <p:cNvSpPr txBox="1"/>
          <p:nvPr>
            <p:ph idx="1" type="body"/>
          </p:nvPr>
        </p:nvSpPr>
        <p:spPr>
          <a:xfrm rot="5400000">
            <a:off x="2309019" y="-251619"/>
            <a:ext cx="4525962"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 name="Google Shape;26;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5"/>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1" name="Google Shape;31;p5"/>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32" name="Google Shape;32;p5"/>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6"/>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8" name="Google Shape;38;p6"/>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40" name="Google Shape;40;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9" name="Google Shape;49;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4" name="Google Shape;54;p9"/>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55" name="Google Shape;55;p9"/>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6" name="Google Shape;56;p9"/>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57" name="Google Shape;57;p9"/>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1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3" name="Google Shape;63;p10"/>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10"/>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hyperlink" Target="http://www.missionbibleclass.org/" TargetMode="External"/><Relationship Id="rId10" Type="http://schemas.openxmlformats.org/officeDocument/2006/relationships/hyperlink" Target="http://www.missionbibleclass.org/" TargetMode="External"/><Relationship Id="rId9" Type="http://schemas.openxmlformats.org/officeDocument/2006/relationships/hyperlink" Target="https://creativecommons.org/licenses/by-sa/3.0/" TargetMode="External"/><Relationship Id="rId5" Type="http://schemas.openxmlformats.org/officeDocument/2006/relationships/hyperlink" Target="http://www.missionbibleclass.org/" TargetMode="External"/><Relationship Id="rId6" Type="http://schemas.openxmlformats.org/officeDocument/2006/relationships/hyperlink" Target="http://sweetpublishing.com/" TargetMode="External"/><Relationship Id="rId7" Type="http://schemas.openxmlformats.org/officeDocument/2006/relationships/hyperlink" Target="http://www.freebibleimages.org/" TargetMode="External"/><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2" title="11.12 Burial and Resurrection_Cover.png"/>
          <p:cNvPicPr preferRelativeResize="0"/>
          <p:nvPr/>
        </p:nvPicPr>
        <p:blipFill rotWithShape="1">
          <a:blip r:embed="rId3">
            <a:alphaModFix/>
          </a:blip>
          <a:srcRect b="0" l="0" r="0" t="0"/>
          <a:stretch/>
        </p:blipFill>
        <p:spPr>
          <a:xfrm>
            <a:off x="0" y="38100"/>
            <a:ext cx="9144000" cy="6858000"/>
          </a:xfrm>
          <a:prstGeom prst="rect">
            <a:avLst/>
          </a:prstGeom>
          <a:noFill/>
          <a:ln>
            <a:noFill/>
          </a:ln>
        </p:spPr>
      </p:pic>
      <p:sp>
        <p:nvSpPr>
          <p:cNvPr id="143" name="Google Shape;143;p22"/>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chemeClr val="accent3"/>
                </a:solidFill>
              </a:rPr>
              <a:t>  </a:t>
            </a:r>
            <a:r>
              <a:rPr b="0" i="0" lang="en-US" sz="1000" u="none" cap="none" strike="noStrike">
                <a:solidFill>
                  <a:schemeClr val="accent3"/>
                </a:solidFill>
                <a:latin typeface="Calibri"/>
                <a:ea typeface="Calibri"/>
                <a:cs typeface="Calibri"/>
                <a:sym typeface="Calibri"/>
              </a:rPr>
              <a:t>www.missionbibleclass.org</a:t>
            </a:r>
            <a:endParaRPr sz="1000">
              <a:solidFill>
                <a:schemeClr val="accent3"/>
              </a:solidFill>
            </a:endParaRPr>
          </a:p>
        </p:txBody>
      </p:sp>
      <p:sp>
        <p:nvSpPr>
          <p:cNvPr id="144" name="Google Shape;144;p22"/>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chemeClr val="accent3"/>
                </a:solidFill>
              </a:rPr>
              <a:t>‹#›</a:t>
            </a:fld>
            <a:endParaRPr sz="1000">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1"/>
          <p:cNvPicPr preferRelativeResize="0"/>
          <p:nvPr/>
        </p:nvPicPr>
        <p:blipFill>
          <a:blip r:embed="rId3">
            <a:alphaModFix/>
          </a:blip>
          <a:stretch>
            <a:fillRect/>
          </a:stretch>
        </p:blipFill>
        <p:spPr>
          <a:xfrm>
            <a:off x="0" y="38100"/>
            <a:ext cx="9144000" cy="6858000"/>
          </a:xfrm>
          <a:prstGeom prst="rect">
            <a:avLst/>
          </a:prstGeom>
          <a:noFill/>
          <a:ln>
            <a:noFill/>
          </a:ln>
        </p:spPr>
      </p:pic>
      <p:sp>
        <p:nvSpPr>
          <p:cNvPr id="206" name="Google Shape;206;p31"/>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207" name="Google Shape;207;p31"/>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1" name="Shape 211"/>
        <p:cNvGrpSpPr/>
        <p:nvPr/>
      </p:nvGrpSpPr>
      <p:grpSpPr>
        <a:xfrm>
          <a:off x="0" y="0"/>
          <a:ext cx="0" cy="0"/>
          <a:chOff x="0" y="0"/>
          <a:chExt cx="0" cy="0"/>
        </a:xfrm>
      </p:grpSpPr>
      <p:pic>
        <p:nvPicPr>
          <p:cNvPr id="212" name="Google Shape;212;p32"/>
          <p:cNvPicPr preferRelativeResize="0"/>
          <p:nvPr/>
        </p:nvPicPr>
        <p:blipFill>
          <a:blip r:embed="rId3">
            <a:alphaModFix/>
          </a:blip>
          <a:stretch>
            <a:fillRect/>
          </a:stretch>
        </p:blipFill>
        <p:spPr>
          <a:xfrm>
            <a:off x="0" y="0"/>
            <a:ext cx="9144000" cy="6858008"/>
          </a:xfrm>
          <a:prstGeom prst="rect">
            <a:avLst/>
          </a:prstGeom>
          <a:noFill/>
          <a:ln>
            <a:noFill/>
          </a:ln>
        </p:spPr>
      </p:pic>
      <p:sp>
        <p:nvSpPr>
          <p:cNvPr id="213" name="Google Shape;213;p32"/>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898989"/>
                </a:solidFill>
              </a:rPr>
              <a:t>Burial and Resurrection   </a:t>
            </a:r>
            <a:r>
              <a:rPr b="0" i="0" lang="en-US" sz="1000" u="none" cap="none" strike="noStrike">
                <a:solidFill>
                  <a:srgbClr val="898989"/>
                </a:solidFill>
                <a:latin typeface="Calibri"/>
                <a:ea typeface="Calibri"/>
                <a:cs typeface="Calibri"/>
                <a:sym typeface="Calibri"/>
              </a:rPr>
              <a:t>www.missionbibleclass.org</a:t>
            </a:r>
            <a:endParaRPr sz="1000">
              <a:solidFill>
                <a:srgbClr val="898989"/>
              </a:solidFill>
            </a:endParaRPr>
          </a:p>
        </p:txBody>
      </p:sp>
      <p:sp>
        <p:nvSpPr>
          <p:cNvPr id="214" name="Google Shape;214;p32"/>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t>‹#›</a:t>
            </a:fld>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8" name="Shape 218"/>
        <p:cNvGrpSpPr/>
        <p:nvPr/>
      </p:nvGrpSpPr>
      <p:grpSpPr>
        <a:xfrm>
          <a:off x="0" y="0"/>
          <a:ext cx="0" cy="0"/>
          <a:chOff x="0" y="0"/>
          <a:chExt cx="0" cy="0"/>
        </a:xfrm>
      </p:grpSpPr>
      <p:pic>
        <p:nvPicPr>
          <p:cNvPr id="219" name="Google Shape;219;p33"/>
          <p:cNvPicPr preferRelativeResize="0"/>
          <p:nvPr/>
        </p:nvPicPr>
        <p:blipFill>
          <a:blip r:embed="rId3">
            <a:alphaModFix/>
          </a:blip>
          <a:stretch>
            <a:fillRect/>
          </a:stretch>
        </p:blipFill>
        <p:spPr>
          <a:xfrm>
            <a:off x="0" y="0"/>
            <a:ext cx="9144000" cy="6858007"/>
          </a:xfrm>
          <a:prstGeom prst="rect">
            <a:avLst/>
          </a:prstGeom>
          <a:noFill/>
          <a:ln>
            <a:noFill/>
          </a:ln>
        </p:spPr>
      </p:pic>
      <p:sp>
        <p:nvSpPr>
          <p:cNvPr id="220" name="Google Shape;220;p33"/>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999999"/>
                </a:solidFill>
              </a:rPr>
              <a:t>Burial and Resurrection   </a:t>
            </a:r>
            <a:r>
              <a:rPr b="0" i="0" lang="en-US" sz="1000" u="none" cap="none" strike="noStrike">
                <a:solidFill>
                  <a:srgbClr val="999999"/>
                </a:solidFill>
                <a:latin typeface="Calibri"/>
                <a:ea typeface="Calibri"/>
                <a:cs typeface="Calibri"/>
                <a:sym typeface="Calibri"/>
              </a:rPr>
              <a:t>www.missionbibleclass.org</a:t>
            </a:r>
            <a:endParaRPr sz="1000">
              <a:solidFill>
                <a:srgbClr val="999999"/>
              </a:solidFill>
            </a:endParaRPr>
          </a:p>
        </p:txBody>
      </p:sp>
      <p:sp>
        <p:nvSpPr>
          <p:cNvPr id="221" name="Google Shape;221;p33"/>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999999"/>
                </a:solidFill>
              </a:rPr>
              <a:t>‹#›</a:t>
            </a:fld>
            <a:endParaRPr sz="1000">
              <a:solidFill>
                <a:srgbClr val="9999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4" title="FB_Disciples_Emmaus_PP3.png"/>
          <p:cNvPicPr preferRelativeResize="0"/>
          <p:nvPr/>
        </p:nvPicPr>
        <p:blipFill rotWithShape="1">
          <a:blip r:embed="rId3">
            <a:alphaModFix/>
          </a:blip>
          <a:srcRect b="9" l="0" r="0" t="9"/>
          <a:stretch/>
        </p:blipFill>
        <p:spPr>
          <a:xfrm>
            <a:off x="0" y="19025"/>
            <a:ext cx="9143999" cy="6857976"/>
          </a:xfrm>
          <a:prstGeom prst="rect">
            <a:avLst/>
          </a:prstGeom>
          <a:noFill/>
          <a:ln>
            <a:noFill/>
          </a:ln>
        </p:spPr>
      </p:pic>
      <p:sp>
        <p:nvSpPr>
          <p:cNvPr id="227" name="Google Shape;227;p34"/>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228" name="Google Shape;228;p34"/>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5"/>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234" name="Google Shape;234;p35"/>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235" name="Google Shape;235;p35"/>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6" title="11.12 FB_Disciples_Emmaus_PP.png"/>
          <p:cNvPicPr preferRelativeResize="0"/>
          <p:nvPr/>
        </p:nvPicPr>
        <p:blipFill rotWithShape="1">
          <a:blip r:embed="rId3">
            <a:alphaModFix/>
          </a:blip>
          <a:srcRect b="9" l="0" r="0" t="9"/>
          <a:stretch/>
        </p:blipFill>
        <p:spPr>
          <a:xfrm>
            <a:off x="0" y="19025"/>
            <a:ext cx="9143999" cy="6857976"/>
          </a:xfrm>
          <a:prstGeom prst="rect">
            <a:avLst/>
          </a:prstGeom>
          <a:noFill/>
          <a:ln>
            <a:noFill/>
          </a:ln>
        </p:spPr>
      </p:pic>
      <p:sp>
        <p:nvSpPr>
          <p:cNvPr id="241" name="Google Shape;241;p36"/>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242" name="Google Shape;242;p36"/>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7" title="11.12 18_Jesus_Future_1024.jpg"/>
          <p:cNvPicPr preferRelativeResize="0"/>
          <p:nvPr/>
        </p:nvPicPr>
        <p:blipFill rotWithShape="1">
          <a:blip r:embed="rId3">
            <a:alphaModFix/>
          </a:blip>
          <a:srcRect b="0" l="0" r="0" t="0"/>
          <a:stretch/>
        </p:blipFill>
        <p:spPr>
          <a:xfrm>
            <a:off x="0" y="19025"/>
            <a:ext cx="9144000" cy="6857977"/>
          </a:xfrm>
          <a:prstGeom prst="rect">
            <a:avLst/>
          </a:prstGeom>
          <a:noFill/>
          <a:ln>
            <a:noFill/>
          </a:ln>
        </p:spPr>
      </p:pic>
      <p:sp>
        <p:nvSpPr>
          <p:cNvPr id="248" name="Google Shape;248;p37"/>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249" name="Google Shape;249;p37"/>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630250" y="314700"/>
            <a:ext cx="3952800" cy="427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Calibri"/>
              <a:buNone/>
            </a:pPr>
            <a:r>
              <a:rPr b="1" i="0" lang="en-US" sz="2000" u="none" cap="none" strike="noStrike">
                <a:solidFill>
                  <a:schemeClr val="dk1"/>
                </a:solidFill>
                <a:latin typeface="Calibri"/>
                <a:ea typeface="Calibri"/>
                <a:cs typeface="Calibri"/>
                <a:sym typeface="Calibri"/>
              </a:rPr>
              <a:t>Teacher Notes Page 1</a:t>
            </a:r>
            <a:endParaRPr b="1" i="0" sz="2000" u="none" cap="none" strike="noStrike">
              <a:solidFill>
                <a:schemeClr val="dk1"/>
              </a:solidFill>
              <a:latin typeface="Calibri"/>
              <a:ea typeface="Calibri"/>
              <a:cs typeface="Calibri"/>
              <a:sym typeface="Calibri"/>
            </a:endParaRPr>
          </a:p>
        </p:txBody>
      </p:sp>
      <p:sp>
        <p:nvSpPr>
          <p:cNvPr id="255" name="Google Shape;255;p38"/>
          <p:cNvSpPr txBox="1"/>
          <p:nvPr>
            <p:ph idx="2" type="body"/>
          </p:nvPr>
        </p:nvSpPr>
        <p:spPr>
          <a:xfrm>
            <a:off x="630250" y="780675"/>
            <a:ext cx="3858900" cy="557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sz="1100"/>
              <a:t>1 Cover: The Burial and Resurrection of Jesus   (Luke 23:50-24:49)</a:t>
            </a:r>
            <a:endParaRPr sz="1100"/>
          </a:p>
          <a:p>
            <a:pPr indent="0" lvl="0" marL="0" rtl="0" algn="l">
              <a:lnSpc>
                <a:spcPct val="100000"/>
              </a:lnSpc>
              <a:spcBef>
                <a:spcPts val="1200"/>
              </a:spcBef>
              <a:spcAft>
                <a:spcPts val="0"/>
              </a:spcAft>
              <a:buClr>
                <a:schemeClr val="dk1"/>
              </a:buClr>
              <a:buSzPts val="1100"/>
              <a:buFont typeface="Arial"/>
              <a:buNone/>
            </a:pPr>
            <a:r>
              <a:rPr lang="en-US" sz="1100"/>
              <a:t>2. The followers of Jesus were glad that Jesus was their friend. When they were with him they always felt better. They never wanted the days with Jesus to end.</a:t>
            </a:r>
            <a:endParaRPr sz="1100"/>
          </a:p>
          <a:p>
            <a:pPr indent="0" lvl="0" marL="0" rtl="0" algn="l">
              <a:lnSpc>
                <a:spcPct val="100000"/>
              </a:lnSpc>
              <a:spcBef>
                <a:spcPts val="1200"/>
              </a:spcBef>
              <a:spcAft>
                <a:spcPts val="0"/>
              </a:spcAft>
              <a:buClr>
                <a:schemeClr val="dk1"/>
              </a:buClr>
              <a:buSzPts val="1100"/>
              <a:buFont typeface="Arial"/>
              <a:buNone/>
            </a:pPr>
            <a:r>
              <a:rPr lang="en-US" sz="1100"/>
              <a:t>Jesus was a very good teacher. He taught His followers many important things. Sometimes, His followers understood the teachings, and sometimes, they did not.</a:t>
            </a:r>
            <a:endParaRPr sz="1100"/>
          </a:p>
          <a:p>
            <a:pPr indent="0" lvl="0" marL="0" rtl="0" algn="l">
              <a:lnSpc>
                <a:spcPct val="100000"/>
              </a:lnSpc>
              <a:spcBef>
                <a:spcPts val="1200"/>
              </a:spcBef>
              <a:spcAft>
                <a:spcPts val="0"/>
              </a:spcAft>
              <a:buClr>
                <a:schemeClr val="dk1"/>
              </a:buClr>
              <a:buSzPts val="1100"/>
              <a:buFont typeface="Arial"/>
              <a:buNone/>
            </a:pPr>
            <a:r>
              <a:rPr lang="en-US" sz="1100"/>
              <a:t>For example, they were confused when Jesus said He would die on the cross and then be raised up again on the third day. “Why would Jesus have to die on the cross?” they must have wondered. Only bad people had to die on crosses, and Jesus never did bad things.</a:t>
            </a:r>
            <a:endParaRPr sz="1100"/>
          </a:p>
          <a:p>
            <a:pPr indent="0" lvl="0" marL="0" rtl="0" algn="l">
              <a:lnSpc>
                <a:spcPct val="100000"/>
              </a:lnSpc>
              <a:spcBef>
                <a:spcPts val="1200"/>
              </a:spcBef>
              <a:spcAft>
                <a:spcPts val="0"/>
              </a:spcAft>
              <a:buClr>
                <a:schemeClr val="dk1"/>
              </a:buClr>
              <a:buSzPts val="1100"/>
              <a:buFont typeface="Arial"/>
              <a:buNone/>
            </a:pPr>
            <a:r>
              <a:rPr lang="en-US" sz="1100"/>
              <a:t>3. But then, a day came when everything happened just as Jesus said it would. Jesus was killed on a cross. His followers were so very sad. It was the saddest day that had ever been. Jesus was dead.</a:t>
            </a:r>
            <a:endParaRPr sz="1100"/>
          </a:p>
          <a:p>
            <a:pPr indent="0" lvl="0" marL="0" rtl="0" algn="l">
              <a:lnSpc>
                <a:spcPct val="100000"/>
              </a:lnSpc>
              <a:spcBef>
                <a:spcPts val="1200"/>
              </a:spcBef>
              <a:spcAft>
                <a:spcPts val="0"/>
              </a:spcAft>
              <a:buClr>
                <a:schemeClr val="dk1"/>
              </a:buClr>
              <a:buSzPts val="1100"/>
              <a:buFont typeface="Arial"/>
              <a:buNone/>
            </a:pPr>
            <a:r>
              <a:rPr lang="en-US" sz="1100"/>
              <a:t>4. A kind Jewish leader named Joseph (from Arimathea) saw Jesus die on the cross. He was sad that Jesus was dead, but he wanted to treat the body of Jesus with respect. Joseph asked for permission to take Jesus’ dead body down from the cross. </a:t>
            </a:r>
            <a:endParaRPr sz="1100"/>
          </a:p>
          <a:p>
            <a:pPr indent="0" lvl="0" marL="0" rtl="0" algn="l">
              <a:lnSpc>
                <a:spcPct val="100000"/>
              </a:lnSpc>
              <a:spcBef>
                <a:spcPts val="1200"/>
              </a:spcBef>
              <a:spcAft>
                <a:spcPts val="0"/>
              </a:spcAft>
              <a:buClr>
                <a:schemeClr val="dk1"/>
              </a:buClr>
              <a:buSzPts val="1100"/>
              <a:buFont typeface="Arial"/>
              <a:buNone/>
            </a:pPr>
            <a:r>
              <a:rPr lang="en-US" sz="1100"/>
              <a:t>The Jewish teacher, Nicodemus, came with Joseph. Together, Joseph and Nicodemus washed Jesus’ body and wrapped it in long strips of cloth with lots and lots of spices in between the cloths.</a:t>
            </a:r>
            <a:endParaRPr sz="1100"/>
          </a:p>
          <a:p>
            <a:pPr indent="0" lvl="0" marL="0" rtl="0" algn="l">
              <a:lnSpc>
                <a:spcPct val="100000"/>
              </a:lnSpc>
              <a:spcBef>
                <a:spcPts val="1200"/>
              </a:spcBef>
              <a:spcAft>
                <a:spcPts val="1200"/>
              </a:spcAft>
              <a:buClr>
                <a:schemeClr val="dk1"/>
              </a:buClr>
              <a:buSzPts val="1100"/>
              <a:buFont typeface="Arial"/>
              <a:buNone/>
            </a:pPr>
            <a:r>
              <a:rPr lang="en-US" sz="1100"/>
              <a:t>Joseph and Nicodemus were sad. They knew that Jesus had been a great teacher. Now Jesus was dead.</a:t>
            </a:r>
            <a:endParaRPr sz="1100"/>
          </a:p>
        </p:txBody>
      </p:sp>
      <p:sp>
        <p:nvSpPr>
          <p:cNvPr id="256" name="Google Shape;256;p38"/>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900">
                <a:solidFill>
                  <a:srgbClr val="7F7F7F"/>
                </a:solidFill>
              </a:rPr>
              <a:t>Burial and Resurrection   </a:t>
            </a:r>
            <a:r>
              <a:rPr b="0" i="0" lang="en-US" sz="900" u="none" cap="none" strike="noStrike">
                <a:solidFill>
                  <a:srgbClr val="7F7F7F"/>
                </a:solidFill>
                <a:latin typeface="Calibri"/>
                <a:ea typeface="Calibri"/>
                <a:cs typeface="Calibri"/>
                <a:sym typeface="Calibri"/>
              </a:rPr>
              <a:t>www.missionbibleclass.org</a:t>
            </a:r>
            <a:endParaRPr sz="900"/>
          </a:p>
        </p:txBody>
      </p:sp>
      <p:sp>
        <p:nvSpPr>
          <p:cNvPr id="257" name="Google Shape;257;p38"/>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58" name="Google Shape;258;p38"/>
          <p:cNvSpPr/>
          <p:nvPr/>
        </p:nvSpPr>
        <p:spPr>
          <a:xfrm>
            <a:off x="4818850" y="780675"/>
            <a:ext cx="3858900" cy="55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5. Joseph put the body into a tomb carved out of solid rock. A big stone was rolled in front to block the opening of the tomb, and then guards came to stand in front of it.</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Jesus had died on the cross and was buried in a tomb all on the same terrible day. That day was a Friday.</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6. Friday passed, and then Saturday passed. All was quiet. Then, early in the morning on the third day (Sunday), some women made their way to the tomb.</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It was a custom for women to put sweet-smelling spices on the body of a person who died. But the women were worried. They had heard about the big stone in front of the tomb. Who would move the stone so they could put spices on the body of Jesus?</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7. When the women arrived at the tomb, they discovered that the stone had already been moved away from the opening. There were no soldiers nearby, so who could have moved the stone?</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 women knew Jesus’ dead body had been placed in the tomb.  But now, they were shocked to see that Jesus’ body was gone! The tomb was empty. Where was Jesus’ dead body?</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As the women were thinking about this, two men in shining clothes appeared beside them. These men were angels.</a:t>
            </a:r>
            <a:endParaRPr sz="1100">
              <a:solidFill>
                <a:schemeClr val="dk1"/>
              </a:solidFill>
              <a:latin typeface="Calibri"/>
              <a:ea typeface="Calibri"/>
              <a:cs typeface="Calibri"/>
              <a:sym typeface="Calibri"/>
            </a:endParaRPr>
          </a:p>
        </p:txBody>
      </p:sp>
      <p:sp>
        <p:nvSpPr>
          <p:cNvPr id="259" name="Google Shape;259;p38"/>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a:t>‹#›</a:t>
            </a:fld>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630250" y="314700"/>
            <a:ext cx="3952800" cy="427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Calibri"/>
              <a:buNone/>
            </a:pPr>
            <a:r>
              <a:rPr b="1" i="0" lang="en-US" sz="2000" u="none" cap="none" strike="noStrike">
                <a:solidFill>
                  <a:schemeClr val="dk1"/>
                </a:solidFill>
                <a:latin typeface="Calibri"/>
                <a:ea typeface="Calibri"/>
                <a:cs typeface="Calibri"/>
                <a:sym typeface="Calibri"/>
              </a:rPr>
              <a:t>Teacher Notes Page </a:t>
            </a:r>
            <a:r>
              <a:rPr lang="en-US"/>
              <a:t>2</a:t>
            </a:r>
            <a:endParaRPr b="1" i="0" sz="2000" u="none" cap="none" strike="noStrike">
              <a:solidFill>
                <a:schemeClr val="dk1"/>
              </a:solidFill>
              <a:latin typeface="Calibri"/>
              <a:ea typeface="Calibri"/>
              <a:cs typeface="Calibri"/>
              <a:sym typeface="Calibri"/>
            </a:endParaRPr>
          </a:p>
        </p:txBody>
      </p:sp>
      <p:sp>
        <p:nvSpPr>
          <p:cNvPr id="265" name="Google Shape;265;p39"/>
          <p:cNvSpPr txBox="1"/>
          <p:nvPr>
            <p:ph idx="2" type="body"/>
          </p:nvPr>
        </p:nvSpPr>
        <p:spPr>
          <a:xfrm>
            <a:off x="630250" y="780675"/>
            <a:ext cx="3858900" cy="557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sz="1100"/>
              <a:t>8. Then, one of the angels asked them a very strange question. “This tomb is a place for dead people. Why are you looking here?” he asked.</a:t>
            </a:r>
            <a:endParaRPr sz="1100"/>
          </a:p>
          <a:p>
            <a:pPr indent="0" lvl="0" marL="0" rtl="0" algn="l">
              <a:lnSpc>
                <a:spcPct val="100000"/>
              </a:lnSpc>
              <a:spcBef>
                <a:spcPts val="1200"/>
              </a:spcBef>
              <a:spcAft>
                <a:spcPts val="0"/>
              </a:spcAft>
              <a:buClr>
                <a:schemeClr val="dk1"/>
              </a:buClr>
              <a:buSzPts val="1100"/>
              <a:buFont typeface="Arial"/>
              <a:buNone/>
            </a:pPr>
            <a:r>
              <a:rPr lang="en-US" sz="1100"/>
              <a:t>Then the angel said something incredible, “Jesus is not here. He has risen from the dead!”</a:t>
            </a:r>
            <a:endParaRPr sz="1100"/>
          </a:p>
          <a:p>
            <a:pPr indent="0" lvl="0" marL="0" rtl="0" algn="l">
              <a:lnSpc>
                <a:spcPct val="100000"/>
              </a:lnSpc>
              <a:spcBef>
                <a:spcPts val="1200"/>
              </a:spcBef>
              <a:spcAft>
                <a:spcPts val="0"/>
              </a:spcAft>
              <a:buClr>
                <a:schemeClr val="dk1"/>
              </a:buClr>
              <a:buSzPts val="1100"/>
              <a:buFont typeface="Arial"/>
              <a:buNone/>
            </a:pPr>
            <a:r>
              <a:rPr lang="en-US" sz="1100"/>
              <a:t>“Remember what Jesus said before?” the angel continued. “Jesus said He would be killed on a cross but then rise back alive on the third day. Today is the third day!”</a:t>
            </a:r>
            <a:endParaRPr sz="1100"/>
          </a:p>
          <a:p>
            <a:pPr indent="0" lvl="0" marL="0" rtl="0" algn="l">
              <a:lnSpc>
                <a:spcPct val="100000"/>
              </a:lnSpc>
              <a:spcBef>
                <a:spcPts val="1200"/>
              </a:spcBef>
              <a:spcAft>
                <a:spcPts val="0"/>
              </a:spcAft>
              <a:buClr>
                <a:schemeClr val="dk1"/>
              </a:buClr>
              <a:buSzPts val="1100"/>
              <a:buFont typeface="Arial"/>
              <a:buNone/>
            </a:pPr>
            <a:r>
              <a:rPr lang="en-US" sz="1100"/>
              <a:t>9. Of course, that is what Jesus had said. How could anyone forget that? The women rushed away to tell the other followers that Jesus was not dead. Jesus was alive!</a:t>
            </a:r>
            <a:endParaRPr sz="1100"/>
          </a:p>
          <a:p>
            <a:pPr indent="0" lvl="0" marL="0" rtl="0" algn="l">
              <a:lnSpc>
                <a:spcPct val="100000"/>
              </a:lnSpc>
              <a:spcBef>
                <a:spcPts val="1200"/>
              </a:spcBef>
              <a:spcAft>
                <a:spcPts val="1200"/>
              </a:spcAft>
              <a:buClr>
                <a:schemeClr val="dk1"/>
              </a:buClr>
              <a:buSzPts val="1100"/>
              <a:buFont typeface="Arial"/>
              <a:buNone/>
            </a:pPr>
            <a:r>
              <a:rPr lang="en-US" sz="1100"/>
              <a:t>10. But the followers had never heard such an amazing thing. They could not believe this could be true. Peter decided to come and see for himself. When he looked inside the tomb, he saw that it was empty. All that was left were the linen cloths that Jesus’ dead body had been wrapped in. Could this good news be true? Could Jesus be alive?</a:t>
            </a:r>
            <a:endParaRPr sz="1100"/>
          </a:p>
        </p:txBody>
      </p:sp>
      <p:sp>
        <p:nvSpPr>
          <p:cNvPr id="266" name="Google Shape;266;p39"/>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900">
                <a:solidFill>
                  <a:srgbClr val="7F7F7F"/>
                </a:solidFill>
              </a:rPr>
              <a:t>Burial and Resurrection   </a:t>
            </a:r>
            <a:r>
              <a:rPr b="0" i="0" lang="en-US" sz="900" u="none" cap="none" strike="noStrike">
                <a:solidFill>
                  <a:srgbClr val="7F7F7F"/>
                </a:solidFill>
                <a:latin typeface="Calibri"/>
                <a:ea typeface="Calibri"/>
                <a:cs typeface="Calibri"/>
                <a:sym typeface="Calibri"/>
              </a:rPr>
              <a:t>www.missionbibleclass.org</a:t>
            </a:r>
            <a:endParaRPr sz="900"/>
          </a:p>
        </p:txBody>
      </p:sp>
      <p:sp>
        <p:nvSpPr>
          <p:cNvPr id="267" name="Google Shape;267;p39"/>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68" name="Google Shape;268;p39"/>
          <p:cNvSpPr/>
          <p:nvPr/>
        </p:nvSpPr>
        <p:spPr>
          <a:xfrm>
            <a:off x="4818850" y="780675"/>
            <a:ext cx="3858900" cy="55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11. Peter did not know it yet, but someone else had already seen Jesus before him.</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Earlier, when the other women had gone, Mary Magdalene had stayed near where Jesus’ body had been. She was so sad and confused. “How could the tomb be empty?” she thought, “Maybe someone had come and stolen Jesus’ body.”</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But Mary was not alone in the tomb. The two angels spoke to her and asked her why she was crying.</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Mary began to explain, but then heard another voice. At first, she didn’t know who was speaking. Perhaps it was a man tending the garden.</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12. Then she heard the voice say, “Mary.” When she heard that voice say her name, Mary knew it was JESUS, her teacher, speaking. Jesus really had come back from the dead!</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Mary was so happy. Jesus told her to go and tell the others that He would spend some time on earth with them, but that He would return to His Father soon.</a:t>
            </a:r>
            <a:endParaRPr sz="11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13. After Jesus rose from the dead, He appeared to many people. Two men were walking along a road, talking about Jesus, when Jesus just appeared right there with them. At first, they did not recognise him.</a:t>
            </a:r>
            <a:endParaRPr sz="11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14. Once the men knew it was Jesus, they rushed to tell the eleven disciples the good news.</a:t>
            </a:r>
            <a:endParaRPr sz="1100">
              <a:solidFill>
                <a:schemeClr val="dk1"/>
              </a:solidFill>
              <a:latin typeface="Calibri"/>
              <a:ea typeface="Calibri"/>
              <a:cs typeface="Calibri"/>
              <a:sym typeface="Calibri"/>
            </a:endParaRPr>
          </a:p>
        </p:txBody>
      </p:sp>
      <p:sp>
        <p:nvSpPr>
          <p:cNvPr id="269" name="Google Shape;269;p39"/>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a:t>‹#›</a:t>
            </a:fld>
            <a:endParaRPr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630250" y="314700"/>
            <a:ext cx="3952800" cy="427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Calibri"/>
              <a:buNone/>
            </a:pPr>
            <a:r>
              <a:rPr b="1" i="0" lang="en-US" sz="2000" u="none" cap="none" strike="noStrike">
                <a:solidFill>
                  <a:schemeClr val="dk1"/>
                </a:solidFill>
                <a:latin typeface="Calibri"/>
                <a:ea typeface="Calibri"/>
                <a:cs typeface="Calibri"/>
                <a:sym typeface="Calibri"/>
              </a:rPr>
              <a:t>Teacher Notes Page </a:t>
            </a:r>
            <a:r>
              <a:rPr lang="en-US"/>
              <a:t>3</a:t>
            </a:r>
            <a:endParaRPr b="1" i="0" sz="2000" u="none" cap="none" strike="noStrike">
              <a:solidFill>
                <a:schemeClr val="dk1"/>
              </a:solidFill>
              <a:latin typeface="Calibri"/>
              <a:ea typeface="Calibri"/>
              <a:cs typeface="Calibri"/>
              <a:sym typeface="Calibri"/>
            </a:endParaRPr>
          </a:p>
        </p:txBody>
      </p:sp>
      <p:sp>
        <p:nvSpPr>
          <p:cNvPr id="275" name="Google Shape;275;p40"/>
          <p:cNvSpPr txBox="1"/>
          <p:nvPr>
            <p:ph idx="2" type="body"/>
          </p:nvPr>
        </p:nvSpPr>
        <p:spPr>
          <a:xfrm>
            <a:off x="630250" y="780675"/>
            <a:ext cx="3858900" cy="557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sz="1100"/>
              <a:t>15. As the two men told the apostles what they had seen, Jesus appeared in the room with them all.</a:t>
            </a:r>
            <a:endParaRPr sz="1100"/>
          </a:p>
          <a:p>
            <a:pPr indent="0" lvl="0" marL="0" rtl="0" algn="l">
              <a:lnSpc>
                <a:spcPct val="100000"/>
              </a:lnSpc>
              <a:spcBef>
                <a:spcPts val="1200"/>
              </a:spcBef>
              <a:spcAft>
                <a:spcPts val="0"/>
              </a:spcAft>
              <a:buClr>
                <a:schemeClr val="dk1"/>
              </a:buClr>
              <a:buSzPts val="1100"/>
              <a:buFont typeface="Arial"/>
              <a:buNone/>
            </a:pPr>
            <a:r>
              <a:rPr lang="en-US" sz="1100"/>
              <a:t>At first, they thought they were seeing a ghost! But Jesus told them that He was real. He ate food with them and even let them touch the scars on His hands and feet from when He died on the cross.</a:t>
            </a:r>
            <a:endParaRPr sz="1100"/>
          </a:p>
          <a:p>
            <a:pPr indent="0" lvl="0" marL="0" rtl="0" algn="l">
              <a:lnSpc>
                <a:spcPct val="100000"/>
              </a:lnSpc>
              <a:spcBef>
                <a:spcPts val="1200"/>
              </a:spcBef>
              <a:spcAft>
                <a:spcPts val="0"/>
              </a:spcAft>
              <a:buClr>
                <a:schemeClr val="dk1"/>
              </a:buClr>
              <a:buSzPts val="1100"/>
              <a:buFont typeface="Arial"/>
              <a:buNone/>
            </a:pPr>
            <a:r>
              <a:rPr lang="en-US" sz="1100"/>
              <a:t>And then Jesus reminded them about the things He had been teaching His followers all along. </a:t>
            </a:r>
            <a:endParaRPr sz="1100"/>
          </a:p>
          <a:p>
            <a:pPr indent="0" lvl="0" marL="0" rtl="0" algn="l">
              <a:lnSpc>
                <a:spcPct val="100000"/>
              </a:lnSpc>
              <a:spcBef>
                <a:spcPts val="1200"/>
              </a:spcBef>
              <a:spcAft>
                <a:spcPts val="0"/>
              </a:spcAft>
              <a:buClr>
                <a:schemeClr val="dk1"/>
              </a:buClr>
              <a:buSzPts val="1100"/>
              <a:buFont typeface="Arial"/>
              <a:buNone/>
            </a:pPr>
            <a:r>
              <a:rPr lang="en-US" sz="1100"/>
              <a:t>16. People think that death is the very end, but God has power stronger than the power of death. God brought Jesus back to life.</a:t>
            </a:r>
            <a:endParaRPr sz="1100"/>
          </a:p>
          <a:p>
            <a:pPr indent="0" lvl="0" marL="0" rtl="0" algn="l">
              <a:lnSpc>
                <a:spcPct val="100000"/>
              </a:lnSpc>
              <a:spcBef>
                <a:spcPts val="1200"/>
              </a:spcBef>
              <a:spcAft>
                <a:spcPts val="0"/>
              </a:spcAft>
              <a:buClr>
                <a:schemeClr val="dk1"/>
              </a:buClr>
              <a:buSzPts val="1100"/>
              <a:buFont typeface="Arial"/>
              <a:buNone/>
            </a:pPr>
            <a:r>
              <a:rPr lang="en-US" sz="1100"/>
              <a:t>And now, Jesus wants EVERYONE to have a new life. If people change their hearts and lives, they can start over and have a new life with Jesus. </a:t>
            </a:r>
            <a:endParaRPr sz="1100"/>
          </a:p>
          <a:p>
            <a:pPr indent="0" lvl="0" marL="0" rtl="0" algn="l">
              <a:lnSpc>
                <a:spcPct val="100000"/>
              </a:lnSpc>
              <a:spcBef>
                <a:spcPts val="1200"/>
              </a:spcBef>
              <a:spcAft>
                <a:spcPts val="1200"/>
              </a:spcAft>
              <a:buClr>
                <a:schemeClr val="dk1"/>
              </a:buClr>
              <a:buSzPts val="1100"/>
              <a:buFont typeface="Arial"/>
              <a:buNone/>
            </a:pPr>
            <a:r>
              <a:rPr lang="en-US" sz="1100"/>
              <a:t>Life with Jesus does not even stop if our body dies. Life with Jesus lasts forever.</a:t>
            </a:r>
            <a:endParaRPr sz="1100"/>
          </a:p>
        </p:txBody>
      </p:sp>
      <p:sp>
        <p:nvSpPr>
          <p:cNvPr id="276" name="Google Shape;276;p40"/>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900">
                <a:solidFill>
                  <a:srgbClr val="7F7F7F"/>
                </a:solidFill>
              </a:rPr>
              <a:t>Burial and Resurrection   </a:t>
            </a:r>
            <a:r>
              <a:rPr b="0" i="0" lang="en-US" sz="900" u="none" cap="none" strike="noStrike">
                <a:solidFill>
                  <a:srgbClr val="7F7F7F"/>
                </a:solidFill>
                <a:latin typeface="Calibri"/>
                <a:ea typeface="Calibri"/>
                <a:cs typeface="Calibri"/>
                <a:sym typeface="Calibri"/>
              </a:rPr>
              <a:t>www.missionbibleclass.org</a:t>
            </a:r>
            <a:endParaRPr sz="900"/>
          </a:p>
        </p:txBody>
      </p:sp>
      <p:sp>
        <p:nvSpPr>
          <p:cNvPr id="277" name="Google Shape;277;p40"/>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78" name="Google Shape;278;p40"/>
          <p:cNvSpPr/>
          <p:nvPr/>
        </p:nvSpPr>
        <p:spPr>
          <a:xfrm>
            <a:off x="4818850" y="780675"/>
            <a:ext cx="3858900" cy="55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120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79" name="Google Shape;279;p40"/>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a:t>‹#›</a:t>
            </a:fld>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17_Last_Supper_Jesus_JPEG.jpg" id="149" name="Google Shape;149;p2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50" name="Google Shape;150;p23"/>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151" name="Google Shape;151;p23"/>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1"/>
          <p:cNvSpPr/>
          <p:nvPr/>
        </p:nvSpPr>
        <p:spPr>
          <a:xfrm>
            <a:off x="0" y="4901400"/>
            <a:ext cx="9144000" cy="1956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286" name="Google Shape;286;p41"/>
          <p:cNvGrpSpPr/>
          <p:nvPr/>
        </p:nvGrpSpPr>
        <p:grpSpPr>
          <a:xfrm>
            <a:off x="708545" y="5045749"/>
            <a:ext cx="7909980" cy="1589575"/>
            <a:chOff x="708545" y="5045749"/>
            <a:chExt cx="7909980" cy="1589575"/>
          </a:xfrm>
        </p:grpSpPr>
        <p:pic>
          <p:nvPicPr>
            <p:cNvPr descr="MBC - 400x400 a little background.png" id="287" name="Google Shape;287;p41"/>
            <p:cNvPicPr preferRelativeResize="0"/>
            <p:nvPr/>
          </p:nvPicPr>
          <p:blipFill rotWithShape="1">
            <a:blip r:embed="rId3">
              <a:alphaModFix/>
            </a:blip>
            <a:srcRect b="0" l="0" r="0" t="0"/>
            <a:stretch/>
          </p:blipFill>
          <p:spPr>
            <a:xfrm>
              <a:off x="708545" y="5045749"/>
              <a:ext cx="1589575" cy="1589575"/>
            </a:xfrm>
            <a:prstGeom prst="rect">
              <a:avLst/>
            </a:prstGeom>
            <a:noFill/>
            <a:ln>
              <a:noFill/>
            </a:ln>
          </p:spPr>
        </p:pic>
        <p:sp>
          <p:nvSpPr>
            <p:cNvPr id="288" name="Google Shape;288;p41"/>
            <p:cNvSpPr txBox="1"/>
            <p:nvPr/>
          </p:nvSpPr>
          <p:spPr>
            <a:xfrm>
              <a:off x="2298125" y="5303520"/>
              <a:ext cx="6320400" cy="125743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Calibri"/>
                <a:buNone/>
              </a:pPr>
              <a:r>
                <a:rPr b="0" i="0" lang="en-US" sz="2000" u="none" cap="none" strike="noStrike">
                  <a:solidFill>
                    <a:schemeClr val="dk1"/>
                  </a:solidFill>
                  <a:latin typeface="Calibri"/>
                  <a:ea typeface="Calibri"/>
                  <a:cs typeface="Calibri"/>
                  <a:sym typeface="Calibri"/>
                </a:rPr>
                <a:t>Please visit </a:t>
              </a:r>
              <a:r>
                <a:rPr b="0" i="0" lang="en-US" sz="2000" u="sng" cap="none" strike="noStrike">
                  <a:solidFill>
                    <a:schemeClr val="hlink"/>
                  </a:solidFill>
                  <a:latin typeface="Calibri"/>
                  <a:ea typeface="Calibri"/>
                  <a:cs typeface="Calibri"/>
                  <a:sym typeface="Calibri"/>
                  <a:hlinkClick r:id="rId4"/>
                </a:rPr>
                <a:t>www.missionbibleclass.org</a:t>
              </a:r>
              <a:r>
                <a:rPr b="0" i="0" lang="en-US" sz="2000" u="none" cap="none" strike="noStrike">
                  <a:solidFill>
                    <a:schemeClr val="dk1"/>
                  </a:solidFill>
                  <a:latin typeface="Calibri"/>
                  <a:ea typeface="Calibri"/>
                  <a:cs typeface="Calibri"/>
                  <a:sym typeface="Calibri"/>
                </a:rPr>
                <a:t> to find this and many other free resources to help you </a:t>
              </a:r>
              <a:br>
                <a:rPr b="0" i="0" lang="en-US" sz="2000" u="none" cap="none" strike="noStrike">
                  <a:solidFill>
                    <a:schemeClr val="dk1"/>
                  </a:solidFill>
                  <a:latin typeface="Calibri"/>
                  <a:ea typeface="Calibri"/>
                  <a:cs typeface="Calibri"/>
                  <a:sym typeface="Calibri"/>
                </a:rPr>
              </a:br>
              <a:r>
                <a:rPr b="0" i="0" lang="en-US" sz="2000" u="none" cap="none" strike="noStrike">
                  <a:solidFill>
                    <a:schemeClr val="dk1"/>
                  </a:solidFill>
                  <a:latin typeface="Calibri"/>
                  <a:ea typeface="Calibri"/>
                  <a:cs typeface="Calibri"/>
                  <a:sym typeface="Calibri"/>
                </a:rPr>
                <a:t>teach the Bible to children. </a:t>
              </a:r>
              <a:endParaRPr b="0" i="0" sz="2000" u="none" cap="none" strike="noStrike">
                <a:solidFill>
                  <a:schemeClr val="dk1"/>
                </a:solidFill>
                <a:latin typeface="Calibri"/>
                <a:ea typeface="Calibri"/>
                <a:cs typeface="Calibri"/>
                <a:sym typeface="Calibri"/>
              </a:endParaRPr>
            </a:p>
          </p:txBody>
        </p:sp>
      </p:grpSp>
      <p:sp>
        <p:nvSpPr>
          <p:cNvPr id="289" name="Google Shape;289;p41"/>
          <p:cNvSpPr txBox="1"/>
          <p:nvPr>
            <p:ph type="title"/>
          </p:nvPr>
        </p:nvSpPr>
        <p:spPr>
          <a:xfrm>
            <a:off x="628650" y="3205248"/>
            <a:ext cx="7989900" cy="15382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chemeClr val="dk1"/>
              </a:buClr>
              <a:buSzPts val="1800"/>
              <a:buFont typeface="Calibri"/>
              <a:buNone/>
            </a:pPr>
            <a:r>
              <a:rPr lang="en-US" sz="1600"/>
              <a:t>Attributions: This visual aid was constructed by Mary Nelson </a:t>
            </a:r>
            <a:r>
              <a:rPr lang="en-US" sz="1600" u="sng">
                <a:solidFill>
                  <a:schemeClr val="hlink"/>
                </a:solidFill>
                <a:hlinkClick r:id="rId5"/>
              </a:rPr>
              <a:t>www.missionbibleclass.org</a:t>
            </a:r>
            <a:r>
              <a:rPr lang="en-US" sz="1600"/>
              <a:t> using: </a:t>
            </a:r>
            <a:endParaRPr sz="1600"/>
          </a:p>
          <a:p>
            <a:pPr indent="-317500" lvl="0" marL="457200" rtl="0" algn="l">
              <a:lnSpc>
                <a:spcPct val="90000"/>
              </a:lnSpc>
              <a:spcBef>
                <a:spcPts val="0"/>
              </a:spcBef>
              <a:spcAft>
                <a:spcPts val="0"/>
              </a:spcAft>
              <a:buSzPts val="1400"/>
              <a:buChar char="●"/>
            </a:pPr>
            <a:r>
              <a:rPr lang="en-US" sz="1600"/>
              <a:t>Text and slideshow compilation by Mary Nelson (updated 5/2025)</a:t>
            </a:r>
            <a:endParaRPr sz="1600"/>
          </a:p>
          <a:p>
            <a:pPr indent="-317500" lvl="0" marL="457200" rtl="0" algn="l">
              <a:lnSpc>
                <a:spcPct val="90000"/>
              </a:lnSpc>
              <a:spcBef>
                <a:spcPts val="0"/>
              </a:spcBef>
              <a:spcAft>
                <a:spcPts val="0"/>
              </a:spcAft>
              <a:buSzPts val="1400"/>
              <a:buChar char="●"/>
            </a:pPr>
            <a:r>
              <a:rPr lang="en-US" sz="1600"/>
              <a:t>Illustrations by Sweet Publishing </a:t>
            </a:r>
            <a:r>
              <a:rPr lang="en-US" sz="1600" u="sng">
                <a:solidFill>
                  <a:schemeClr val="hlink"/>
                </a:solidFill>
                <a:hlinkClick r:id="rId6"/>
              </a:rPr>
              <a:t>http://sweetpublishing.com/</a:t>
            </a:r>
            <a:r>
              <a:rPr lang="en-US" sz="1600"/>
              <a:t> </a:t>
            </a:r>
            <a:br>
              <a:rPr lang="en-US" sz="1600"/>
            </a:br>
            <a:r>
              <a:rPr lang="en-US" sz="1600"/>
              <a:t>As accessed through  </a:t>
            </a:r>
            <a:r>
              <a:rPr lang="en-US" sz="1600" u="sng">
                <a:solidFill>
                  <a:schemeClr val="hlink"/>
                </a:solidFill>
                <a:hlinkClick r:id="rId7"/>
              </a:rPr>
              <a:t>www.freebibleimages.org</a:t>
            </a:r>
            <a:r>
              <a:rPr lang="en-US" sz="1600"/>
              <a:t> </a:t>
            </a:r>
            <a:br>
              <a:rPr lang="en-US" sz="1600"/>
            </a:br>
            <a:r>
              <a:rPr lang="en-US" sz="1600"/>
              <a:t>Notice of Alteration: Slide 1 has text added. Slides 1 and 12 are made up of 2 merged slides. Text added to cover slide. Slide 11 is only a portion of the illustration.</a:t>
            </a:r>
            <a:endParaRPr sz="1600"/>
          </a:p>
        </p:txBody>
      </p:sp>
      <p:pic>
        <p:nvPicPr>
          <p:cNvPr id="290" name="Google Shape;290;p41"/>
          <p:cNvPicPr preferRelativeResize="0"/>
          <p:nvPr/>
        </p:nvPicPr>
        <p:blipFill rotWithShape="1">
          <a:blip r:embed="rId8">
            <a:alphaModFix/>
          </a:blip>
          <a:srcRect b="0" l="0" r="0" t="0"/>
          <a:stretch/>
        </p:blipFill>
        <p:spPr>
          <a:xfrm>
            <a:off x="628650" y="790275"/>
            <a:ext cx="2400300" cy="839808"/>
          </a:xfrm>
          <a:prstGeom prst="rect">
            <a:avLst/>
          </a:prstGeom>
          <a:noFill/>
          <a:ln>
            <a:noFill/>
          </a:ln>
        </p:spPr>
      </p:pic>
      <p:sp>
        <p:nvSpPr>
          <p:cNvPr id="291" name="Google Shape;291;p41"/>
          <p:cNvSpPr txBox="1"/>
          <p:nvPr/>
        </p:nvSpPr>
        <p:spPr>
          <a:xfrm>
            <a:off x="628650" y="1887854"/>
            <a:ext cx="77556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Attribution-ShareAlike 3.0 Unported (CC BY-SA 3.0) </a:t>
            </a:r>
            <a:r>
              <a:rPr b="0" i="0" lang="en-US" sz="1600" u="sng" cap="none" strike="noStrike">
                <a:solidFill>
                  <a:schemeClr val="hlink"/>
                </a:solidFill>
                <a:latin typeface="Calibri"/>
                <a:ea typeface="Calibri"/>
                <a:cs typeface="Calibri"/>
                <a:sym typeface="Calibri"/>
                <a:hlinkClick r:id="rId9"/>
              </a:rPr>
              <a:t>https://creativecommons.org/licenses/by-sa/3.0/</a:t>
            </a:r>
            <a:r>
              <a:rPr b="0" i="0" lang="en-US" sz="16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User may reproduce it without permissions.</a:t>
            </a:r>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DOWNLOAD THIS SLIDESHOW FROM </a:t>
            </a:r>
            <a:r>
              <a:rPr b="1" i="0" lang="en-US" sz="1600" u="sng" cap="none" strike="noStrike">
                <a:solidFill>
                  <a:srgbClr val="000000"/>
                </a:solidFill>
                <a:latin typeface="Calibri"/>
                <a:ea typeface="Calibri"/>
                <a:cs typeface="Calibri"/>
                <a:sym typeface="Calibri"/>
                <a:hlinkClick r:id="rId10">
                  <a:extLst>
                    <a:ext uri="{A12FA001-AC4F-418D-AE19-62706E023703}">
                      <ahyp:hlinkClr val="tx"/>
                    </a:ext>
                  </a:extLst>
                </a:hlinkClick>
              </a:rPr>
              <a:t>www.missionbibleclass.org</a:t>
            </a:r>
            <a:r>
              <a:rPr b="1" i="0" lang="en-US" sz="1600" u="none" cap="none" strike="noStrike">
                <a:solidFill>
                  <a:srgbClr val="000000"/>
                </a:solidFill>
                <a:latin typeface="Calibri"/>
                <a:ea typeface="Calibri"/>
                <a:cs typeface="Calibri"/>
                <a:sym typeface="Calibri"/>
              </a:rPr>
              <a:t> </a:t>
            </a:r>
            <a:endParaRPr b="1" i="0" sz="1600" u="none" cap="none" strike="noStrike">
              <a:solidFill>
                <a:srgbClr val="000000"/>
              </a:solidFill>
              <a:latin typeface="Calibri"/>
              <a:ea typeface="Calibri"/>
              <a:cs typeface="Calibri"/>
              <a:sym typeface="Calibri"/>
            </a:endParaRPr>
          </a:p>
        </p:txBody>
      </p:sp>
      <p:sp>
        <p:nvSpPr>
          <p:cNvPr id="292" name="Google Shape;292;p41"/>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900">
                <a:solidFill>
                  <a:srgbClr val="7F7F7F"/>
                </a:solidFill>
              </a:rPr>
              <a:t>Burial and Resurrection   </a:t>
            </a:r>
            <a:r>
              <a:rPr b="0" i="0" lang="en-US" sz="900" u="none" cap="none" strike="noStrike">
                <a:solidFill>
                  <a:srgbClr val="7F7F7F"/>
                </a:solidFill>
                <a:latin typeface="Calibri"/>
                <a:ea typeface="Calibri"/>
                <a:cs typeface="Calibri"/>
                <a:sym typeface="Calibri"/>
              </a:rPr>
              <a:t>www.missionbibleclass.org</a:t>
            </a:r>
            <a:endParaRPr sz="900"/>
          </a:p>
        </p:txBody>
      </p:sp>
      <p:sp>
        <p:nvSpPr>
          <p:cNvPr id="293" name="Google Shape;293;p41"/>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a:t>‹#›</a:t>
            </a:fld>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11_Jesus_Crucified_Dies_1024_JPEG.jpg" id="156" name="Google Shape;156;p2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57" name="Google Shape;157;p24"/>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158" name="Google Shape;158;p24"/>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5"/>
          <p:cNvPicPr preferRelativeResize="0"/>
          <p:nvPr/>
        </p:nvPicPr>
        <p:blipFill>
          <a:blip r:embed="rId3">
            <a:alphaModFix/>
          </a:blip>
          <a:stretch>
            <a:fillRect/>
          </a:stretch>
        </p:blipFill>
        <p:spPr>
          <a:xfrm>
            <a:off x="0" y="0"/>
            <a:ext cx="9144000" cy="6858008"/>
          </a:xfrm>
          <a:prstGeom prst="rect">
            <a:avLst/>
          </a:prstGeom>
          <a:noFill/>
          <a:ln>
            <a:noFill/>
          </a:ln>
        </p:spPr>
      </p:pic>
      <p:sp>
        <p:nvSpPr>
          <p:cNvPr id="164" name="Google Shape;164;p25"/>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165" name="Google Shape;165;p25"/>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01_Jesus_Resurrection_JPEG_1024.jpg" id="170" name="Google Shape;170;p2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71" name="Google Shape;171;p26"/>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EFEFEF"/>
                </a:solidFill>
              </a:rPr>
              <a:t>Burial and Resurrection   </a:t>
            </a:r>
            <a:r>
              <a:rPr b="0" i="0" lang="en-US" sz="1000" u="none" cap="none" strike="noStrike">
                <a:solidFill>
                  <a:srgbClr val="EFEFEF"/>
                </a:solidFill>
                <a:latin typeface="Calibri"/>
                <a:ea typeface="Calibri"/>
                <a:cs typeface="Calibri"/>
                <a:sym typeface="Calibri"/>
              </a:rPr>
              <a:t>www.missionbibleclass.org</a:t>
            </a:r>
            <a:endParaRPr sz="1000">
              <a:solidFill>
                <a:srgbClr val="EFEFEF"/>
              </a:solidFill>
            </a:endParaRPr>
          </a:p>
        </p:txBody>
      </p:sp>
      <p:sp>
        <p:nvSpPr>
          <p:cNvPr id="172" name="Google Shape;172;p26"/>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EFEFEF"/>
                </a:solidFill>
              </a:rPr>
              <a:t>‹#›</a:t>
            </a:fld>
            <a:endParaRPr sz="1000">
              <a:solidFill>
                <a:srgbClr val="EFEFE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02_Jesus_Resurrection_JPEG_1024.jpg" id="177" name="Google Shape;177;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78" name="Google Shape;178;p27"/>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898989"/>
                </a:solidFill>
              </a:rPr>
              <a:t>Burial and Resurrection   </a:t>
            </a:r>
            <a:r>
              <a:rPr b="0" i="0" lang="en-US" sz="1000" u="none" cap="none" strike="noStrike">
                <a:solidFill>
                  <a:srgbClr val="898989"/>
                </a:solidFill>
                <a:latin typeface="Calibri"/>
                <a:ea typeface="Calibri"/>
                <a:cs typeface="Calibri"/>
                <a:sym typeface="Calibri"/>
              </a:rPr>
              <a:t>www.missionbibleclass.org</a:t>
            </a:r>
            <a:endParaRPr sz="1000">
              <a:solidFill>
                <a:srgbClr val="898989"/>
              </a:solidFill>
            </a:endParaRPr>
          </a:p>
        </p:txBody>
      </p:sp>
      <p:sp>
        <p:nvSpPr>
          <p:cNvPr id="179" name="Google Shape;179;p27"/>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t>‹#›</a:t>
            </a:fld>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8"/>
          <p:cNvPicPr preferRelativeResize="0"/>
          <p:nvPr/>
        </p:nvPicPr>
        <p:blipFill>
          <a:blip r:embed="rId3">
            <a:alphaModFix/>
          </a:blip>
          <a:stretch>
            <a:fillRect/>
          </a:stretch>
        </p:blipFill>
        <p:spPr>
          <a:xfrm>
            <a:off x="0" y="57150"/>
            <a:ext cx="9144000" cy="6858000"/>
          </a:xfrm>
          <a:prstGeom prst="rect">
            <a:avLst/>
          </a:prstGeom>
          <a:noFill/>
          <a:ln>
            <a:noFill/>
          </a:ln>
        </p:spPr>
      </p:pic>
      <p:sp>
        <p:nvSpPr>
          <p:cNvPr id="185" name="Google Shape;185;p28"/>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7F7F7F"/>
                </a:solidFill>
              </a:rPr>
              <a:t>Burial and Resurrection   </a:t>
            </a:r>
            <a:r>
              <a:rPr b="0" i="0" lang="en-US" sz="1000" u="none" cap="none" strike="noStrike">
                <a:solidFill>
                  <a:srgbClr val="7F7F7F"/>
                </a:solidFill>
                <a:latin typeface="Calibri"/>
                <a:ea typeface="Calibri"/>
                <a:cs typeface="Calibri"/>
                <a:sym typeface="Calibri"/>
              </a:rPr>
              <a:t>www.missionbibleclass.org</a:t>
            </a:r>
            <a:endParaRPr sz="1000">
              <a:solidFill>
                <a:srgbClr val="7F7F7F"/>
              </a:solidFill>
            </a:endParaRPr>
          </a:p>
        </p:txBody>
      </p:sp>
      <p:sp>
        <p:nvSpPr>
          <p:cNvPr id="186" name="Google Shape;186;p28"/>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7F7F7F"/>
                </a:solidFill>
              </a:rPr>
              <a:t>‹#›</a:t>
            </a:fld>
            <a:endParaRPr sz="1000">
              <a:solidFill>
                <a:srgbClr val="7F7F7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04_Jesus_Resurrection_JPEG_1024.jpg" id="191" name="Google Shape;191;p2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92" name="Google Shape;192;p29"/>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7F7F7F"/>
                </a:solidFill>
              </a:rPr>
              <a:t>Burial and Resurrection   </a:t>
            </a:r>
            <a:r>
              <a:rPr b="0" i="0" lang="en-US" sz="1000" u="none" cap="none" strike="noStrike">
                <a:solidFill>
                  <a:srgbClr val="7F7F7F"/>
                </a:solidFill>
                <a:latin typeface="Calibri"/>
                <a:ea typeface="Calibri"/>
                <a:cs typeface="Calibri"/>
                <a:sym typeface="Calibri"/>
              </a:rPr>
              <a:t>www.missionbibleclass.org</a:t>
            </a:r>
            <a:endParaRPr sz="1000">
              <a:solidFill>
                <a:srgbClr val="7F7F7F"/>
              </a:solidFill>
            </a:endParaRPr>
          </a:p>
        </p:txBody>
      </p:sp>
      <p:sp>
        <p:nvSpPr>
          <p:cNvPr id="193" name="Google Shape;193;p29"/>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7F7F7F"/>
                </a:solidFill>
              </a:rPr>
              <a:t>‹#›</a:t>
            </a:fld>
            <a:endParaRPr sz="1000">
              <a:solidFill>
                <a:srgbClr val="7F7F7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0"/>
          <p:cNvPicPr preferRelativeResize="0"/>
          <p:nvPr/>
        </p:nvPicPr>
        <p:blipFill>
          <a:blip r:embed="rId3">
            <a:alphaModFix/>
          </a:blip>
          <a:stretch>
            <a:fillRect/>
          </a:stretch>
        </p:blipFill>
        <p:spPr>
          <a:xfrm>
            <a:off x="0" y="0"/>
            <a:ext cx="9144000" cy="6858008"/>
          </a:xfrm>
          <a:prstGeom prst="rect">
            <a:avLst/>
          </a:prstGeom>
          <a:noFill/>
          <a:ln>
            <a:noFill/>
          </a:ln>
        </p:spPr>
      </p:pic>
      <p:sp>
        <p:nvSpPr>
          <p:cNvPr id="199" name="Google Shape;199;p30"/>
          <p:cNvSpPr txBox="1"/>
          <p:nvPr>
            <p:ph idx="11" type="ftr"/>
          </p:nvPr>
        </p:nvSpPr>
        <p:spPr>
          <a:xfrm>
            <a:off x="1874838" y="6356350"/>
            <a:ext cx="61410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lang="en-US" sz="1000">
                <a:solidFill>
                  <a:srgbClr val="7F7F7F"/>
                </a:solidFill>
              </a:rPr>
              <a:t>Burial and Resurrection   </a:t>
            </a:r>
            <a:r>
              <a:rPr b="0" i="0" lang="en-US" sz="1000" u="none" cap="none" strike="noStrike">
                <a:solidFill>
                  <a:srgbClr val="7F7F7F"/>
                </a:solidFill>
                <a:latin typeface="Calibri"/>
                <a:ea typeface="Calibri"/>
                <a:cs typeface="Calibri"/>
                <a:sym typeface="Calibri"/>
              </a:rPr>
              <a:t>www.missionbibleclass.org</a:t>
            </a:r>
            <a:endParaRPr sz="1000">
              <a:solidFill>
                <a:srgbClr val="7F7F7F"/>
              </a:solidFill>
            </a:endParaRPr>
          </a:p>
        </p:txBody>
      </p:sp>
      <p:sp>
        <p:nvSpPr>
          <p:cNvPr id="200" name="Google Shape;200;p30"/>
          <p:cNvSpPr txBox="1"/>
          <p:nvPr>
            <p:ph idx="12" type="sldNum"/>
          </p:nvPr>
        </p:nvSpPr>
        <p:spPr>
          <a:xfrm>
            <a:off x="8234362" y="6356350"/>
            <a:ext cx="452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98989"/>
              </a:buClr>
              <a:buFont typeface="Calibri"/>
              <a:buNone/>
            </a:pPr>
            <a:fld id="{00000000-1234-1234-1234-123412341234}" type="slidenum">
              <a:rPr lang="en-US" sz="1000">
                <a:solidFill>
                  <a:srgbClr val="7F7F7F"/>
                </a:solidFill>
              </a:rPr>
              <a:t>‹#›</a:t>
            </a:fld>
            <a:endParaRPr sz="1000">
              <a:solidFill>
                <a:srgbClr val="7F7F7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