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latin typeface="Calibri"/>
                <a:ea typeface="Calibri"/>
                <a:cs typeface="Calibri"/>
                <a:sym typeface="Calibri"/>
              </a:rPr>
              <a:t>1. Cover: Queen Esther (Esther chapters 1-10)</a:t>
            </a:r>
            <a:endParaRPr sz="1100">
              <a:latin typeface="Calibri"/>
              <a:ea typeface="Calibri"/>
              <a:cs typeface="Calibri"/>
              <a:sym typeface="Calibri"/>
            </a:endParaRPr>
          </a:p>
        </p:txBody>
      </p:sp>
      <p:sp>
        <p:nvSpPr>
          <p:cNvPr id="157" name="Google Shape;1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46563c9579_2_10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10. Haman was so angry that he planned a way to kill Mordecai and all of the Jews. When Haman told the king that the Jews were bad, the king believed him.</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20" name="Google Shape;220;g346563c9579_2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46563c9579_2_1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11. The king made a law that people could kill the Jews and not get in trouble. Haman was glad. Now he could hurt Mordecai too. Now, he could even have Mordecai hang to death and no one could stop him.</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27" name="Google Shape;227;g346563c9579_2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46563c9579_2_1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12. When Mordecai heard about the plan, he told Esther. “God has blessed you, Esther. Now it is time for you to use these blessings to help others. Maybe God let you become queen so that you could save our people.”</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Esther was very frightened. She had never told the king that she was a Jew. Would he be mad at her like he was mad at the first queen? Esther knew that even the queen could not go to the king without an invitation. He could even have her put to death. So she asked Mordecai to have all the Jews in Susa fast and pray, and she and her servants also fasted and prayed for three days.</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34" name="Google Shape;234;g346563c9579_2_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46563c9579_2_1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13. After three days, Esther went to the king. She was so relieved when he pointed his sceptre at her and told her to come to him.</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100"/>
              <a:buNone/>
            </a:pPr>
            <a:r>
              <a:t/>
            </a:r>
            <a:endParaRPr/>
          </a:p>
        </p:txBody>
      </p:sp>
      <p:sp>
        <p:nvSpPr>
          <p:cNvPr id="241" name="Google Shape;241;g346563c9579_2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46563c9579_2_1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14. Esther had a plan. She told the king that she wanted a special feast just for the two of them and Haman. Esther and the king planned the feast for the very next day. Haman did not know Queen Esther had a plan. He was just happy to be invited to a feast with the King and Queen.</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100"/>
              <a:buNone/>
            </a:pPr>
            <a:r>
              <a:t/>
            </a:r>
            <a:endParaRPr/>
          </a:p>
        </p:txBody>
      </p:sp>
      <p:sp>
        <p:nvSpPr>
          <p:cNvPr id="248" name="Google Shape;248;g346563c9579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46563c9579_2_1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15. The king liked Esther. At the feast he told her she could have anything she wanted. So Esther told the king that she would like to have another feast with the king and Haman the very next day. At the next feast she would say what her wish was.</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55" name="Google Shape;255;g346563c9579_2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46563c9579_2_1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16. The king went to bed that night, but he could not sleep. Sometimes, reading a book helps you sleep. So the king asked one of his helpers to bring one of the old record books. The helper brought the book and began to read to the king about things that had happened long ago. He read about the time Mordecai had saved the king’s life! The king got very excited. He wanted to do something special for Mordecai.</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62" name="Google Shape;262;g346563c9579_2_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6563c9579_2_13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17. Haman was nearby, so the king called for Haman to come into his chamber. Haman was happy because he thought the king would do something nice for HIM. The king asked Haman what should be done for someone who deserved honour. Haman thought the king was about to honour him, so he said: “That person should be given a royal robe and one of the king’s horses. They should be led through the streets so everyone knows the king likes them.”</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“That is a great idea,” said the king. “Go and do those things for Mordecai!”</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69" name="Google Shape;269;g346563c9579_2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6563c9579_2_1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18. Haman was shocked! He could not believe that the king liked Mordecai. Now, Haman knew he had a big problem. The king liked Mordecai, but Haman was trying to kill him. What would the king do when he found out?</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76" name="Google Shape;276;g346563c9579_2_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6563c9579_2_1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19. And the king DID find out! The next day, when Haman went to the special feast with Esther and the King, Esther told the king everything.</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First, she told the king that she was a Jew and that Haman had tricked the king into making a law that said people could kill Jews. Then she told the king that someone was trying to kill the good man, Mordecai. When he heard this, the king was very angry. He said that the man should be put to death.</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“Haman is the one trying to kill Mordecai!” Esther told the king.</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83" name="Google Shape;283;g346563c9579_2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6563c9579_2_7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2. King Xerxes was the King of the Persian Empire, which meant he was king of the biggest kingdom in the world at that time. King Xerxes was rich and powerful, but he did not believe in God.</a:t>
            </a:r>
            <a:endParaRPr/>
          </a:p>
        </p:txBody>
      </p:sp>
      <p:sp>
        <p:nvSpPr>
          <p:cNvPr id="164" name="Google Shape;164;g346563c9579_2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6563c9579_2_1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20. The king was very angry. How dare Haman try to hurt the man who had saved the king’s life?  How dare he trick the king into making a bad law about the Queen’s people?</a:t>
            </a:r>
            <a:endParaRPr>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The king ordered Haman to be put to death. He was to be hung on the very gallows that he had built for Mordecai.</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90" name="Google Shape;290;g346563c9579_2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46563c9579_2_1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21. The king was very sorry that he had made the law that anyone could kill the Jews. Even the king could not change the law.</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297" name="Google Shape;297;g346563c9579_2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46563c9579_2_15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22. So Queen Esther asked the king to make another law – a law that said the Jews could fight back if someone tried to kill them. From then on, if someone tried to hurt the Jews, then the Jews fought back. Soon, no one wanted to hurt the Jews anymore.</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t/>
            </a:r>
            <a:endParaRPr/>
          </a:p>
        </p:txBody>
      </p:sp>
      <p:sp>
        <p:nvSpPr>
          <p:cNvPr id="304" name="Google Shape;304;g346563c9579_2_1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6563c9579_2_16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23. Mordecai and all of the Jews were saved because of Esther.</a:t>
            </a:r>
            <a:endParaRPr/>
          </a:p>
        </p:txBody>
      </p:sp>
      <p:sp>
        <p:nvSpPr>
          <p:cNvPr id="311" name="Google Shape;311;g346563c9579_2_1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46563c9579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46563c9579_0_12: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319" name="Google Shape;319;g346563c9579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6563c9579_0_1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346563c9579_0_135: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329" name="Google Shape;329;g346563c9579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46563c9579_0_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346563c9579_0_15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339" name="Google Shape;339;g346563c9579_0_1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6563c9579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8" name="Google Shape;348;g346563c9579_0_21: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349" name="Google Shape;349;g346563c9579_0_21: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46563c9579_2_8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3. The king did something very bad. He threw a big party and told his queen that she had to dance in front of everyone. Queen Vashti refused to obey the king, and he became so angry that he told her she would be banished. He never saw her again.</a:t>
            </a:r>
            <a:endParaRPr/>
          </a:p>
        </p:txBody>
      </p:sp>
      <p:sp>
        <p:nvSpPr>
          <p:cNvPr id="171" name="Google Shape;171;g346563c9579_2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6563c9579_2_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4. The king’s helpers searched the whole kingdom to find the most beautiful girl to be the new queen.</a:t>
            </a:r>
            <a:endParaRPr/>
          </a:p>
        </p:txBody>
      </p:sp>
      <p:sp>
        <p:nvSpPr>
          <p:cNvPr id="178" name="Google Shape;178;g346563c9579_2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46563c9579_2_8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5. The girls were brought to the palace, given the best makeup and perfumes, and spent a whole year learning how to be queens.</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One of the girls was Esther. Esther did not have a father or a mother, so her cousin, Mordecai, raised her and treated her like a daughter. Mordecai told Esther that she should not tell anyone at the palace that she was Jewish. Jewish people were captives, and the people in charge would not want a captive to be queen.</a:t>
            </a:r>
            <a:endParaRPr/>
          </a:p>
        </p:txBody>
      </p:sp>
      <p:sp>
        <p:nvSpPr>
          <p:cNvPr id="185" name="Google Shape;185;g346563c9579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6563c9579_2_9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latin typeface="Calibri"/>
                <a:ea typeface="Calibri"/>
                <a:cs typeface="Calibri"/>
                <a:sym typeface="Calibri"/>
              </a:rPr>
              <a:t>6. When it came time to choose the new queen, the king chose Esther over all of the other girls. Esther became the queen. The king did not believe in God, but Esther did. But Esther always kept this secret. Even the king did not know.</a:t>
            </a:r>
            <a:endParaRPr>
              <a:latin typeface="Calibri"/>
              <a:ea typeface="Calibri"/>
              <a:cs typeface="Calibri"/>
              <a:sym typeface="Calibri"/>
            </a:endParaRPr>
          </a:p>
          <a:p>
            <a:pPr indent="0" lvl="0" marL="0" rtl="0" algn="l">
              <a:lnSpc>
                <a:spcPct val="115000"/>
              </a:lnSpc>
              <a:spcBef>
                <a:spcPts val="1200"/>
              </a:spcBef>
              <a:spcAft>
                <a:spcPts val="1200"/>
              </a:spcAft>
              <a:buSzPts val="1100"/>
              <a:buNone/>
            </a:pPr>
            <a:r>
              <a:rPr lang="en-US">
                <a:latin typeface="Calibri"/>
                <a:ea typeface="Calibri"/>
                <a:cs typeface="Calibri"/>
                <a:sym typeface="Calibri"/>
              </a:rPr>
              <a:t>She never forgot her cousin Mordecai or that she was one of God’s people. Sometimes, it was hard for Esther because the other Jews were treated badly. They did not have the riches that Queen Esther had.</a:t>
            </a:r>
            <a:endParaRPr>
              <a:latin typeface="Calibri"/>
              <a:ea typeface="Calibri"/>
              <a:cs typeface="Calibri"/>
              <a:sym typeface="Calibri"/>
            </a:endParaRPr>
          </a:p>
        </p:txBody>
      </p:sp>
      <p:sp>
        <p:nvSpPr>
          <p:cNvPr id="192" name="Google Shape;192;g346563c9579_2_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46563c9579_2_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SzPts val="1100"/>
              <a:buNone/>
            </a:pPr>
            <a:r>
              <a:rPr lang="en-US">
                <a:solidFill>
                  <a:schemeClr val="dk1"/>
                </a:solidFill>
                <a:latin typeface="Calibri"/>
                <a:ea typeface="Calibri"/>
                <a:cs typeface="Calibri"/>
                <a:sym typeface="Calibri"/>
              </a:rPr>
              <a:t>7. But Esther did help her people. One time, Mordecai heard that someone was trying to kill the king. He told Esther about it, and she told the king.</a:t>
            </a:r>
            <a:endParaRPr/>
          </a:p>
        </p:txBody>
      </p:sp>
      <p:sp>
        <p:nvSpPr>
          <p:cNvPr id="199" name="Google Shape;199;g346563c9579_2_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46563c9579_2_10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US">
                <a:solidFill>
                  <a:schemeClr val="dk1"/>
                </a:solidFill>
                <a:latin typeface="Calibri"/>
                <a:ea typeface="Calibri"/>
                <a:cs typeface="Calibri"/>
                <a:sym typeface="Calibri"/>
              </a:rPr>
              <a:t>8. The plan was stopped. Mordecai saved the king’s life! This was very special and was written in the king’s record book.</a:t>
            </a:r>
            <a:endParaRPr/>
          </a:p>
        </p:txBody>
      </p:sp>
      <p:sp>
        <p:nvSpPr>
          <p:cNvPr id="206" name="Google Shape;206;g346563c9579_2_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46563c9579_2_10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latin typeface="Calibri"/>
                <a:ea typeface="Calibri"/>
                <a:cs typeface="Calibri"/>
                <a:sym typeface="Calibri"/>
              </a:rPr>
              <a:t>9. As time passed, a man called “Haman” became famous in the kingdom. The king thought Haman was a good man, but he was actually very bad. The king ordered everyone in the kingdom to bow down to Haman, but Mordecai knew he was bad and would not bow.</a:t>
            </a:r>
            <a:endParaRPr>
              <a:solidFill>
                <a:schemeClr val="dk1"/>
              </a:solidFill>
              <a:latin typeface="Calibri"/>
              <a:ea typeface="Calibri"/>
              <a:cs typeface="Calibri"/>
              <a:sym typeface="Calibri"/>
            </a:endParaRPr>
          </a:p>
          <a:p>
            <a:pPr indent="0" lvl="0" marL="0" rtl="0" algn="l">
              <a:lnSpc>
                <a:spcPct val="115000"/>
              </a:lnSpc>
              <a:spcBef>
                <a:spcPts val="1200"/>
              </a:spcBef>
              <a:spcAft>
                <a:spcPts val="1200"/>
              </a:spcAft>
              <a:buSzPts val="1100"/>
              <a:buNone/>
            </a:pPr>
            <a:r>
              <a:t/>
            </a:r>
            <a:endParaRPr/>
          </a:p>
        </p:txBody>
      </p:sp>
      <p:sp>
        <p:nvSpPr>
          <p:cNvPr id="213" name="Google Shape;213;g346563c9579_2_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6" name="Google Shape;76;p12"/>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8" name="Google Shape;88;p1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89" name="Google Shape;89;p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15"/>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4" name="Google Shape;94;p15"/>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Google Shape;95;p1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6" name="Google Shape;96;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7" name="Google Shape;9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1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0" name="Google Shape;100;p16"/>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Google Shape;101;p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2" name="Google Shape;102;p1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3" name="Google Shape;10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7"/>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6" name="Google Shape;106;p17"/>
          <p:cNvSpPr/>
          <p:nvPr>
            <p:ph idx="2" type="pic"/>
          </p:nvPr>
        </p:nvSpPr>
        <p:spPr>
          <a:xfrm>
            <a:off x="1792288" y="612775"/>
            <a:ext cx="5486400" cy="4114800"/>
          </a:xfrm>
          <a:prstGeom prst="rect">
            <a:avLst/>
          </a:prstGeom>
          <a:noFill/>
          <a:ln>
            <a:noFill/>
          </a:ln>
        </p:spPr>
      </p:sp>
      <p:sp>
        <p:nvSpPr>
          <p:cNvPr id="107" name="Google Shape;107;p17"/>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08" name="Google Shape;108;p1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9" name="Google Shape;109;p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0" name="Google Shape;1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18"/>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3" name="Google Shape;113;p18"/>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4" name="Google Shape;114;p18"/>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6" name="Google Shape;116;p1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7" name="Google Shape;11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0" name="Google Shape;120;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1" name="Google Shape;12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4" name="Google Shape;124;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5" name="Google Shape;125;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6" name="Google Shape;12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2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9" name="Google Shape;129;p21"/>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0" name="Google Shape;130;p2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1" name="Google Shape;131;p21"/>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32" name="Google Shape;132;p21"/>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33" name="Google Shape;133;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4" name="Google Shape;134;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5" name="Google Shape;13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 name="Google Shape;19;p3"/>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8" name="Google Shape;138;p22"/>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2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1" name="Google Shape;141;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2" name="Google Shape;14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2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5" name="Google Shape;145;p2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46" name="Google Shape;146;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7" name="Google Shape;147;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8" name="Google Shape;14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9" name="Shape 149"/>
        <p:cNvGrpSpPr/>
        <p:nvPr/>
      </p:nvGrpSpPr>
      <p:grpSpPr>
        <a:xfrm>
          <a:off x="0" y="0"/>
          <a:ext cx="0" cy="0"/>
          <a:chOff x="0" y="0"/>
          <a:chExt cx="0" cy="0"/>
        </a:xfrm>
      </p:grpSpPr>
      <p:sp>
        <p:nvSpPr>
          <p:cNvPr id="150" name="Google Shape;150;p2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1" name="Google Shape;151;p24"/>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Google Shape;152;p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3" name="Google Shape;153;p2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4" name="Google Shape;15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 name="Google Shape;25;p4"/>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9" name="Google Shape;49;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0" name="Google Shape;50;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1" name="Google Shape;5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4" name="Google Shape;54;p9"/>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6" name="Google Shape;56;p9"/>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3" name="Google Shape;63;p10"/>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0" lvl="7" marL="45720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82" name="Google Shape;82;p13"/>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5" title="08 Queen Esther Cover.pn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60" name="Google Shape;160;p25"/>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161" name="Google Shape;161;p25"/>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18_Esther_Part_1_1024.jpg" id="222" name="Google Shape;222;p3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3" name="Google Shape;223;p34"/>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24" name="Google Shape;224;p34"/>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01_Esther_Part_2_1024.jpg" id="229" name="Google Shape;229;p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0" name="Google Shape;230;p35"/>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31" name="Google Shape;231;p35"/>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6" title="08.09 Queen Esther Cover pic.png"/>
          <p:cNvPicPr preferRelativeResize="0"/>
          <p:nvPr/>
        </p:nvPicPr>
        <p:blipFill>
          <a:blip r:embed="rId3">
            <a:alphaModFix/>
          </a:blip>
          <a:stretch>
            <a:fillRect/>
          </a:stretch>
        </p:blipFill>
        <p:spPr>
          <a:xfrm>
            <a:off x="0" y="38100"/>
            <a:ext cx="9144000" cy="6858000"/>
          </a:xfrm>
          <a:prstGeom prst="rect">
            <a:avLst/>
          </a:prstGeom>
          <a:noFill/>
          <a:ln>
            <a:noFill/>
          </a:ln>
        </p:spPr>
      </p:pic>
      <p:sp>
        <p:nvSpPr>
          <p:cNvPr id="237" name="Google Shape;237;p36"/>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38" name="Google Shape;238;p36"/>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08_Esther_Part_2_1024.jpg" id="243" name="Google Shape;243;p3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4" name="Google Shape;244;p37"/>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45" name="Google Shape;245;p37"/>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10_Esther_Part_2_1024.jpg" id="250" name="Google Shape;250;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1" name="Google Shape;251;p38"/>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52" name="Google Shape;252;p38"/>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09_Esther_Part_2_1024.jpg" id="257" name="Google Shape;257;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8" name="Google Shape;258;p39"/>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98989"/>
                </a:solidFill>
              </a:rPr>
              <a:t>Queen Esther</a:t>
            </a:r>
            <a:r>
              <a:rPr i="0" lang="en-US" sz="900" u="none" cap="none" strike="noStrike">
                <a:solidFill>
                  <a:srgbClr val="898989"/>
                </a:solidFill>
                <a:latin typeface="Calibri"/>
                <a:ea typeface="Calibri"/>
                <a:cs typeface="Calibri"/>
                <a:sym typeface="Calibri"/>
              </a:rPr>
              <a:t>   www.missionbibleclass.org</a:t>
            </a:r>
            <a:endParaRPr i="0" sz="900" u="none" cap="none" strike="noStrike">
              <a:solidFill>
                <a:srgbClr val="898989"/>
              </a:solidFill>
              <a:latin typeface="Calibri"/>
              <a:ea typeface="Calibri"/>
              <a:cs typeface="Calibri"/>
              <a:sym typeface="Calibri"/>
            </a:endParaRPr>
          </a:p>
        </p:txBody>
      </p:sp>
      <p:sp>
        <p:nvSpPr>
          <p:cNvPr id="259" name="Google Shape;259;p39"/>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t>‹#›</a:t>
            </a:fld>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15_Esther_Part_2_1024.jpg" id="264" name="Google Shape;264;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5" name="Google Shape;265;p40"/>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66" name="Google Shape;266;p40"/>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17_Esther_Part_2_1024.jpg" id="271" name="Google Shape;271;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2" name="Google Shape;272;p41"/>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73" name="Google Shape;273;p41"/>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19_Esther_Part_2_1024.jpg" id="278" name="Google Shape;278;p4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9" name="Google Shape;279;p42"/>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98989"/>
                </a:solidFill>
              </a:rPr>
              <a:t>Queen Esther</a:t>
            </a:r>
            <a:r>
              <a:rPr i="0" lang="en-US" sz="900" u="none" cap="none" strike="noStrike">
                <a:solidFill>
                  <a:srgbClr val="898989"/>
                </a:solidFill>
                <a:latin typeface="Calibri"/>
                <a:ea typeface="Calibri"/>
                <a:cs typeface="Calibri"/>
                <a:sym typeface="Calibri"/>
              </a:rPr>
              <a:t>   www.missionbibleclass.org</a:t>
            </a:r>
            <a:endParaRPr i="0" sz="900" u="none" cap="none" strike="noStrike">
              <a:solidFill>
                <a:srgbClr val="898989"/>
              </a:solidFill>
              <a:latin typeface="Calibri"/>
              <a:ea typeface="Calibri"/>
              <a:cs typeface="Calibri"/>
              <a:sym typeface="Calibri"/>
            </a:endParaRPr>
          </a:p>
        </p:txBody>
      </p:sp>
      <p:sp>
        <p:nvSpPr>
          <p:cNvPr id="280" name="Google Shape;280;p42"/>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t>‹#›</a:t>
            </a:fld>
            <a:endParaRPr sz="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02_Esther_Part_3_1024.jpg" id="285" name="Google Shape;285;p4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6" name="Google Shape;286;p43"/>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87" name="Google Shape;287;p43"/>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03_Esther_Part_1_1024.jpg" id="166" name="Google Shape;166;p2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67" name="Google Shape;167;p26"/>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168" name="Google Shape;168;p26"/>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05_Esther_Part_3_1024.jpg" id="292" name="Google Shape;292;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3" name="Google Shape;293;p44"/>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98989"/>
                </a:solidFill>
              </a:rPr>
              <a:t>Queen Esther</a:t>
            </a:r>
            <a:r>
              <a:rPr i="0" lang="en-US" sz="900" u="none" cap="none" strike="noStrike">
                <a:solidFill>
                  <a:srgbClr val="898989"/>
                </a:solidFill>
                <a:latin typeface="Calibri"/>
                <a:ea typeface="Calibri"/>
                <a:cs typeface="Calibri"/>
                <a:sym typeface="Calibri"/>
              </a:rPr>
              <a:t>   www.missionbibleclass.org</a:t>
            </a:r>
            <a:endParaRPr i="0" sz="900" u="none" cap="none" strike="noStrike">
              <a:solidFill>
                <a:srgbClr val="898989"/>
              </a:solidFill>
              <a:latin typeface="Calibri"/>
              <a:ea typeface="Calibri"/>
              <a:cs typeface="Calibri"/>
              <a:sym typeface="Calibri"/>
            </a:endParaRPr>
          </a:p>
        </p:txBody>
      </p:sp>
      <p:sp>
        <p:nvSpPr>
          <p:cNvPr id="294" name="Google Shape;294;p44"/>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t>‹#›</a:t>
            </a:fld>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08_Esther_Part_3_1024.jpg" id="299" name="Google Shape;299;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0" name="Google Shape;300;p45"/>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88888"/>
                </a:solidFill>
              </a:rPr>
              <a:t>Queen Esther</a:t>
            </a:r>
            <a:r>
              <a:rPr i="0" lang="en-US" sz="900" u="none" cap="none" strike="noStrike">
                <a:solidFill>
                  <a:srgbClr val="888888"/>
                </a:solidFill>
                <a:latin typeface="Calibri"/>
                <a:ea typeface="Calibri"/>
                <a:cs typeface="Calibri"/>
                <a:sym typeface="Calibri"/>
              </a:rPr>
              <a:t>   www.missionbibleclass.org</a:t>
            </a:r>
            <a:endParaRPr i="0" sz="900" u="none" cap="none" strike="noStrike">
              <a:solidFill>
                <a:srgbClr val="888888"/>
              </a:solidFill>
              <a:latin typeface="Calibri"/>
              <a:ea typeface="Calibri"/>
              <a:cs typeface="Calibri"/>
              <a:sym typeface="Calibri"/>
            </a:endParaRPr>
          </a:p>
        </p:txBody>
      </p:sp>
      <p:sp>
        <p:nvSpPr>
          <p:cNvPr id="301" name="Google Shape;301;p45"/>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888888"/>
                </a:solidFill>
              </a:rPr>
              <a:t>‹#›</a:t>
            </a:fld>
            <a:endParaRPr sz="900">
              <a:solidFill>
                <a:srgbClr val="888888"/>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15_Esther_Part_3_1024.jpg" id="306" name="Google Shape;306;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7" name="Google Shape;307;p46"/>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08" name="Google Shape;308;p46"/>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16_Esther_Part_3_1024.jpg" id="313" name="Google Shape;313;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14" name="Google Shape;314;p47"/>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15" name="Google Shape;315;p47"/>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Teacher Notes Page 1 </a:t>
            </a:r>
            <a:endParaRPr b="0" i="0" sz="2400" u="none" cap="none" strike="noStrike">
              <a:solidFill>
                <a:schemeClr val="dk1"/>
              </a:solidFill>
              <a:latin typeface="Calibri"/>
              <a:ea typeface="Calibri"/>
              <a:cs typeface="Calibri"/>
              <a:sym typeface="Calibri"/>
            </a:endParaRPr>
          </a:p>
        </p:txBody>
      </p:sp>
      <p:sp>
        <p:nvSpPr>
          <p:cNvPr id="322" name="Google Shape;322;p48"/>
          <p:cNvSpPr txBox="1"/>
          <p:nvPr>
            <p:ph idx="2" type="body"/>
          </p:nvPr>
        </p:nvSpPr>
        <p:spPr>
          <a:xfrm>
            <a:off x="6426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None/>
            </a:pPr>
            <a:r>
              <a:rPr lang="en-US" sz="1100"/>
              <a:t>1. Cover: Queen Esther (Esther chapters 1-10)</a:t>
            </a:r>
            <a:endParaRPr sz="1100"/>
          </a:p>
          <a:p>
            <a:pPr indent="0" lvl="0" marL="0" rtl="0" algn="l">
              <a:lnSpc>
                <a:spcPct val="100000"/>
              </a:lnSpc>
              <a:spcBef>
                <a:spcPts val="1800"/>
              </a:spcBef>
              <a:spcAft>
                <a:spcPts val="0"/>
              </a:spcAft>
              <a:buNone/>
            </a:pPr>
            <a:r>
              <a:rPr lang="en-US" sz="1100"/>
              <a:t>2. King Xerxes was the King of the Persian Empire, which meant he was king of the biggest kingdom in the world at that time. King Xerxes was rich and powerful, but he did not believe in God.</a:t>
            </a:r>
            <a:endParaRPr sz="1100"/>
          </a:p>
          <a:p>
            <a:pPr indent="0" lvl="0" marL="0" rtl="0" algn="l">
              <a:lnSpc>
                <a:spcPct val="100000"/>
              </a:lnSpc>
              <a:spcBef>
                <a:spcPts val="1800"/>
              </a:spcBef>
              <a:spcAft>
                <a:spcPts val="0"/>
              </a:spcAft>
              <a:buNone/>
            </a:pPr>
            <a:r>
              <a:rPr lang="en-US" sz="1100"/>
              <a:t>3. The king did something very bad. He threw a big party and told his queen that she had to dance in front of everyone. Queen Vashti refused to obey the king, and he became so angry that he told her she would be banished. He never saw her again.</a:t>
            </a:r>
            <a:endParaRPr sz="1100"/>
          </a:p>
          <a:p>
            <a:pPr indent="0" lvl="0" marL="0" rtl="0" algn="l">
              <a:lnSpc>
                <a:spcPct val="100000"/>
              </a:lnSpc>
              <a:spcBef>
                <a:spcPts val="1800"/>
              </a:spcBef>
              <a:spcAft>
                <a:spcPts val="0"/>
              </a:spcAft>
              <a:buNone/>
            </a:pPr>
            <a:r>
              <a:rPr lang="en-US" sz="1100"/>
              <a:t>4. The king’s helpers searched the whole kingdom to find the most beautiful girl to be the new queen.</a:t>
            </a:r>
            <a:endParaRPr sz="1100"/>
          </a:p>
          <a:p>
            <a:pPr indent="0" lvl="0" marL="0" rtl="0" algn="l">
              <a:lnSpc>
                <a:spcPct val="100000"/>
              </a:lnSpc>
              <a:spcBef>
                <a:spcPts val="1800"/>
              </a:spcBef>
              <a:spcAft>
                <a:spcPts val="0"/>
              </a:spcAft>
              <a:buNone/>
            </a:pPr>
            <a:r>
              <a:rPr lang="en-US" sz="1100"/>
              <a:t>5. The girls were brought to the palace, given the best makeup and perfumes, and spent a whole year learning how to be queens.</a:t>
            </a:r>
            <a:endParaRPr sz="1100"/>
          </a:p>
          <a:p>
            <a:pPr indent="0" lvl="0" marL="0" rtl="0" algn="l">
              <a:lnSpc>
                <a:spcPct val="100000"/>
              </a:lnSpc>
              <a:spcBef>
                <a:spcPts val="1800"/>
              </a:spcBef>
              <a:spcAft>
                <a:spcPts val="1800"/>
              </a:spcAft>
              <a:buNone/>
            </a:pPr>
            <a:r>
              <a:rPr lang="en-US" sz="1100"/>
              <a:t>One of the girls was Esther. Esther did not have a father or a mother, so her cousin, Mordecai, raised her and treated her like a daughter. Mordecai told Esther that she should not tell anyone at the palace that she was Jewish. Jewish people were captives, and the people in charge would not want a captive to be queen.</a:t>
            </a:r>
            <a:endParaRPr sz="1100"/>
          </a:p>
        </p:txBody>
      </p:sp>
      <p:sp>
        <p:nvSpPr>
          <p:cNvPr id="323" name="Google Shape;323;p48"/>
          <p:cNvSpPr txBox="1"/>
          <p:nvPr/>
        </p:nvSpPr>
        <p:spPr>
          <a:xfrm>
            <a:off x="49089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6. When it came time to choose the new queen, the king chose Esther over all of the other girls. Esther became the queen. The king did not believe in God, but Esther did. But Esther always kept this secret. Even the king did not know.</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She never forgot her cousin Mordecai or that she was one of God’s people. Sometimes, it was hard for Esther because the other Jews were treated badly. They did not have the riches that Queen Esther had.</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7. But Esther did help her people. One time, Mordecai heard that someone was trying to kill the king. He told Esther about it, and she told the king.</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8. The plan was stopped. Mordecai saved the king’s life! This was very special and was written in the king’s record book.</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9. As time passed, a man called “Haman” became famous in the kingdom. The king thought Haman was a good man, but he was actually very bad. The king ordered everyone in the kingdom to bow down to Haman, but Mordecai knew he was bad and would not bow.</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rPr lang="en-US" sz="1100">
                <a:solidFill>
                  <a:schemeClr val="dk1"/>
                </a:solidFill>
                <a:latin typeface="Calibri"/>
                <a:ea typeface="Calibri"/>
                <a:cs typeface="Calibri"/>
                <a:sym typeface="Calibri"/>
              </a:rPr>
              <a:t>10. Haman was so angry that he planned a way to kill Mordecai and all of the Jews. When Haman told the king that the Jews were bad, the king believed him.</a:t>
            </a:r>
            <a:endParaRPr sz="1100">
              <a:solidFill>
                <a:schemeClr val="dk1"/>
              </a:solidFill>
              <a:latin typeface="Calibri"/>
              <a:ea typeface="Calibri"/>
              <a:cs typeface="Calibri"/>
              <a:sym typeface="Calibri"/>
            </a:endParaRPr>
          </a:p>
        </p:txBody>
      </p:sp>
      <p:sp>
        <p:nvSpPr>
          <p:cNvPr id="324" name="Google Shape;324;p48"/>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25" name="Google Shape;325;p48"/>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9"/>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Teacher Notes Page </a:t>
            </a:r>
            <a:r>
              <a:rPr b="0" lang="en-US" sz="2400"/>
              <a:t>2</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332" name="Google Shape;332;p49"/>
          <p:cNvSpPr txBox="1"/>
          <p:nvPr>
            <p:ph idx="2" type="body"/>
          </p:nvPr>
        </p:nvSpPr>
        <p:spPr>
          <a:xfrm>
            <a:off x="6426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None/>
            </a:pPr>
            <a:r>
              <a:rPr lang="en-US" sz="1100"/>
              <a:t>11. The king made a law that people could kill the Jews and not get in trouble. Haman was glad. </a:t>
            </a:r>
            <a:r>
              <a:rPr lang="en-US" sz="1100"/>
              <a:t>Now he could hurt Mordecai too. Now, he could even have Mordecai hang to death and no one could stop him.</a:t>
            </a:r>
            <a:endParaRPr sz="1100"/>
          </a:p>
          <a:p>
            <a:pPr indent="0" lvl="0" marL="0" rtl="0" algn="l">
              <a:lnSpc>
                <a:spcPct val="100000"/>
              </a:lnSpc>
              <a:spcBef>
                <a:spcPts val="1800"/>
              </a:spcBef>
              <a:spcAft>
                <a:spcPts val="0"/>
              </a:spcAft>
              <a:buNone/>
            </a:pPr>
            <a:r>
              <a:rPr lang="en-US" sz="1100"/>
              <a:t>12. When Mordecai heard about the plan, he told Esther. “God has blessed you, Esther. Now it is time for you to use these blessings to help others. Maybe God let you become queen so that you could save our people.”</a:t>
            </a:r>
            <a:endParaRPr sz="1100"/>
          </a:p>
          <a:p>
            <a:pPr indent="0" lvl="0" marL="0" rtl="0" algn="l">
              <a:lnSpc>
                <a:spcPct val="100000"/>
              </a:lnSpc>
              <a:spcBef>
                <a:spcPts val="1800"/>
              </a:spcBef>
              <a:spcAft>
                <a:spcPts val="0"/>
              </a:spcAft>
              <a:buNone/>
            </a:pPr>
            <a:r>
              <a:rPr lang="en-US" sz="1100"/>
              <a:t>Esther was very frightened. She had never told the king that she was a Jew. Would he be mad at her like he was mad at the first queen? Esther knew that even the queen could not go to the king without an invitation. He could even have her put to death. So she asked Mordecai to have all the Jews in Susa fast and pray, and she and her servants also fasted and prayed for three days.</a:t>
            </a:r>
            <a:endParaRPr sz="1100"/>
          </a:p>
          <a:p>
            <a:pPr indent="0" lvl="0" marL="0" rtl="0" algn="l">
              <a:lnSpc>
                <a:spcPct val="100000"/>
              </a:lnSpc>
              <a:spcBef>
                <a:spcPts val="1800"/>
              </a:spcBef>
              <a:spcAft>
                <a:spcPts val="0"/>
              </a:spcAft>
              <a:buNone/>
            </a:pPr>
            <a:r>
              <a:rPr lang="en-US" sz="1100"/>
              <a:t>13. After three days, Esther went to the king. She was so relieved when he pointed his sceptre at her and told her to come to him.</a:t>
            </a:r>
            <a:endParaRPr sz="1100"/>
          </a:p>
          <a:p>
            <a:pPr indent="0" lvl="0" marL="0" rtl="0" algn="l">
              <a:lnSpc>
                <a:spcPct val="100000"/>
              </a:lnSpc>
              <a:spcBef>
                <a:spcPts val="1800"/>
              </a:spcBef>
              <a:spcAft>
                <a:spcPts val="1800"/>
              </a:spcAft>
              <a:buNone/>
            </a:pPr>
            <a:r>
              <a:rPr lang="en-US" sz="1100"/>
              <a:t>14. Esther had a plan. She told the king that she wanted a special feast just for the two of them and Haman. Esther and the king planned the feast for the very next day. Haman did not know Queen Esther had a plan. He was just happy to be invited to a feast with the King and Queen.</a:t>
            </a:r>
            <a:endParaRPr sz="1100"/>
          </a:p>
        </p:txBody>
      </p:sp>
      <p:sp>
        <p:nvSpPr>
          <p:cNvPr id="333" name="Google Shape;333;p49"/>
          <p:cNvSpPr txBox="1"/>
          <p:nvPr/>
        </p:nvSpPr>
        <p:spPr>
          <a:xfrm>
            <a:off x="49089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15. The king liked Esther. At the feast he told her she could have anything she wanted. So Esther told the king that she would like to have another feast with the king and Haman the very next day. At the next feast she would say what her wish was.</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16. The king went to bed that night, but he could not sleep. Sometimes, reading a book helps you sleep. So the king asked one of his helpers to bring one of the old record books. The helper brought the book and began to read to the king about things that had happened long ago. He read about the time Mordecai had saved the king’s life! The king got very excited. He wanted to do something special for Mordecai.</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17. Haman was nearby, so the king called for Haman to come into his chamber. Haman was happy because he thought the king would do something nice for HIM. The king asked Haman what should be done for someone who deserved honour. Haman thought the king was about to honour him, so he said: “That person should be given a royal robe and one of the king’s horses. They should be led through the streets so everyone knows the king likes them.”</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rPr lang="en-US" sz="1100">
                <a:solidFill>
                  <a:schemeClr val="dk1"/>
                </a:solidFill>
                <a:latin typeface="Calibri"/>
                <a:ea typeface="Calibri"/>
                <a:cs typeface="Calibri"/>
                <a:sym typeface="Calibri"/>
              </a:rPr>
              <a:t>“That is a great idea,” said the king. “Go and do those things for Mordecai!”</a:t>
            </a:r>
            <a:endParaRPr sz="1100">
              <a:solidFill>
                <a:schemeClr val="dk1"/>
              </a:solidFill>
              <a:latin typeface="Calibri"/>
              <a:ea typeface="Calibri"/>
              <a:cs typeface="Calibri"/>
              <a:sym typeface="Calibri"/>
            </a:endParaRPr>
          </a:p>
        </p:txBody>
      </p:sp>
      <p:sp>
        <p:nvSpPr>
          <p:cNvPr id="334" name="Google Shape;334;p49"/>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35" name="Google Shape;335;p49"/>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0"/>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Teacher Notes Page </a:t>
            </a:r>
            <a:r>
              <a:rPr b="0" lang="en-US" sz="2400"/>
              <a:t>3</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342" name="Google Shape;342;p50"/>
          <p:cNvSpPr txBox="1"/>
          <p:nvPr>
            <p:ph idx="2" type="body"/>
          </p:nvPr>
        </p:nvSpPr>
        <p:spPr>
          <a:xfrm>
            <a:off x="6426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None/>
            </a:pPr>
            <a:r>
              <a:rPr lang="en-US" sz="1100">
                <a:solidFill>
                  <a:srgbClr val="000000"/>
                </a:solidFill>
              </a:rPr>
              <a:t>18. Haman was shocked! He could not believe that the king liked Mordecai. Now, Haman knew he had a big problem. The king liked Mordecai, but Haman was trying to kill him. What would the king do when he found out?</a:t>
            </a:r>
            <a:endParaRPr sz="1100">
              <a:solidFill>
                <a:srgbClr val="000000"/>
              </a:solidFill>
            </a:endParaRPr>
          </a:p>
          <a:p>
            <a:pPr indent="0" lvl="0" marL="0" rtl="0" algn="l">
              <a:lnSpc>
                <a:spcPct val="100000"/>
              </a:lnSpc>
              <a:spcBef>
                <a:spcPts val="1800"/>
              </a:spcBef>
              <a:spcAft>
                <a:spcPts val="0"/>
              </a:spcAft>
              <a:buNone/>
            </a:pPr>
            <a:r>
              <a:rPr lang="en-US" sz="1100">
                <a:solidFill>
                  <a:srgbClr val="000000"/>
                </a:solidFill>
              </a:rPr>
              <a:t>19. And the king DID find out! The next day, when Haman went to the special feast with Esther and the King, Esther told the king everything.</a:t>
            </a:r>
            <a:endParaRPr sz="1100">
              <a:solidFill>
                <a:srgbClr val="000000"/>
              </a:solidFill>
            </a:endParaRPr>
          </a:p>
          <a:p>
            <a:pPr indent="0" lvl="0" marL="0" rtl="0" algn="l">
              <a:lnSpc>
                <a:spcPct val="100000"/>
              </a:lnSpc>
              <a:spcBef>
                <a:spcPts val="1800"/>
              </a:spcBef>
              <a:spcAft>
                <a:spcPts val="0"/>
              </a:spcAft>
              <a:buNone/>
            </a:pPr>
            <a:r>
              <a:rPr lang="en-US" sz="1100">
                <a:solidFill>
                  <a:srgbClr val="000000"/>
                </a:solidFill>
              </a:rPr>
              <a:t>First, she told the king that she was a Jew and that Haman had tricked the king into making a law that said people could kill Jews. Then she told the king that someone was trying to kill the good man, Mordecai. When he heard this, the king was very angry. He said that the man should be put to death.</a:t>
            </a:r>
            <a:endParaRPr sz="1100">
              <a:solidFill>
                <a:srgbClr val="000000"/>
              </a:solidFill>
            </a:endParaRPr>
          </a:p>
          <a:p>
            <a:pPr indent="0" lvl="0" marL="0" rtl="0" algn="l">
              <a:lnSpc>
                <a:spcPct val="100000"/>
              </a:lnSpc>
              <a:spcBef>
                <a:spcPts val="1800"/>
              </a:spcBef>
              <a:spcAft>
                <a:spcPts val="0"/>
              </a:spcAft>
              <a:buNone/>
            </a:pPr>
            <a:r>
              <a:rPr lang="en-US" sz="1100">
                <a:solidFill>
                  <a:srgbClr val="000000"/>
                </a:solidFill>
              </a:rPr>
              <a:t>“Haman is the one trying to kill Mordecai!” Esther told the king.</a:t>
            </a:r>
            <a:endParaRPr sz="1100">
              <a:solidFill>
                <a:srgbClr val="000000"/>
              </a:solidFill>
            </a:endParaRPr>
          </a:p>
          <a:p>
            <a:pPr indent="0" lvl="0" marL="0" rtl="0" algn="l">
              <a:lnSpc>
                <a:spcPct val="100000"/>
              </a:lnSpc>
              <a:spcBef>
                <a:spcPts val="1800"/>
              </a:spcBef>
              <a:spcAft>
                <a:spcPts val="0"/>
              </a:spcAft>
              <a:buNone/>
            </a:pPr>
            <a:r>
              <a:rPr lang="en-US" sz="1100">
                <a:solidFill>
                  <a:srgbClr val="000000"/>
                </a:solidFill>
              </a:rPr>
              <a:t>20. The king was very angry. How dare Haman try to hurt the man who had saved the king’s life?  How dare he trick the king into making a bad law about the Queen’s people?</a:t>
            </a:r>
            <a:endParaRPr sz="1100">
              <a:solidFill>
                <a:srgbClr val="000000"/>
              </a:solidFill>
            </a:endParaRPr>
          </a:p>
          <a:p>
            <a:pPr indent="0" lvl="0" marL="0" rtl="0" algn="l">
              <a:lnSpc>
                <a:spcPct val="100000"/>
              </a:lnSpc>
              <a:spcBef>
                <a:spcPts val="1800"/>
              </a:spcBef>
              <a:spcAft>
                <a:spcPts val="1800"/>
              </a:spcAft>
              <a:buNone/>
            </a:pPr>
            <a:r>
              <a:rPr lang="en-US" sz="1100">
                <a:solidFill>
                  <a:srgbClr val="000000"/>
                </a:solidFill>
              </a:rPr>
              <a:t>The king ordered Haman to be put to death. He was to be hung on the very gallows that he had built for Mordecai.</a:t>
            </a:r>
            <a:endParaRPr sz="1100"/>
          </a:p>
        </p:txBody>
      </p:sp>
      <p:sp>
        <p:nvSpPr>
          <p:cNvPr id="343" name="Google Shape;343;p50"/>
          <p:cNvSpPr txBox="1"/>
          <p:nvPr/>
        </p:nvSpPr>
        <p:spPr>
          <a:xfrm>
            <a:off x="49089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lang="en-US" sz="1100">
                <a:solidFill>
                  <a:schemeClr val="dk1"/>
                </a:solidFill>
                <a:latin typeface="Calibri"/>
                <a:ea typeface="Calibri"/>
                <a:cs typeface="Calibri"/>
                <a:sym typeface="Calibri"/>
              </a:rPr>
              <a:t>21. The king was very sorry that he had made the law that anyone could kill the Jews. Even the king could not change the law.</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0"/>
              </a:spcAft>
              <a:buClr>
                <a:schemeClr val="dk1"/>
              </a:buClr>
              <a:buSzPts val="1100"/>
              <a:buFont typeface="Arial"/>
              <a:buNone/>
            </a:pPr>
            <a:r>
              <a:rPr lang="en-US" sz="1100">
                <a:solidFill>
                  <a:schemeClr val="dk1"/>
                </a:solidFill>
                <a:latin typeface="Calibri"/>
                <a:ea typeface="Calibri"/>
                <a:cs typeface="Calibri"/>
                <a:sym typeface="Calibri"/>
              </a:rPr>
              <a:t>22. So Queen Esther asked the king to make another law – a law that said the Jews could fight back if someone tried to kill them. From then on, if someone tried to hurt the Jews, then the Jews fought back. Soon, no one wanted to hurt the Jews anymore.</a:t>
            </a:r>
            <a:endParaRPr sz="1100">
              <a:solidFill>
                <a:schemeClr val="dk1"/>
              </a:solidFill>
              <a:latin typeface="Calibri"/>
              <a:ea typeface="Calibri"/>
              <a:cs typeface="Calibri"/>
              <a:sym typeface="Calibri"/>
            </a:endParaRPr>
          </a:p>
          <a:p>
            <a:pPr indent="0" lvl="0" marL="0" rtl="0" algn="l">
              <a:lnSpc>
                <a:spcPct val="100000"/>
              </a:lnSpc>
              <a:spcBef>
                <a:spcPts val="1800"/>
              </a:spcBef>
              <a:spcAft>
                <a:spcPts val="1800"/>
              </a:spcAft>
              <a:buClr>
                <a:schemeClr val="dk1"/>
              </a:buClr>
              <a:buSzPts val="1100"/>
              <a:buFont typeface="Arial"/>
              <a:buNone/>
            </a:pPr>
            <a:r>
              <a:rPr lang="en-US" sz="1100">
                <a:solidFill>
                  <a:schemeClr val="dk1"/>
                </a:solidFill>
                <a:latin typeface="Calibri"/>
                <a:ea typeface="Calibri"/>
                <a:cs typeface="Calibri"/>
                <a:sym typeface="Calibri"/>
              </a:rPr>
              <a:t>23. Mordecai and all of the Jews were saved because of Esther.</a:t>
            </a:r>
            <a:endParaRPr sz="1100">
              <a:solidFill>
                <a:schemeClr val="dk1"/>
              </a:solidFill>
              <a:latin typeface="Calibri"/>
              <a:ea typeface="Calibri"/>
              <a:cs typeface="Calibri"/>
              <a:sym typeface="Calibri"/>
            </a:endParaRPr>
          </a:p>
        </p:txBody>
      </p:sp>
      <p:sp>
        <p:nvSpPr>
          <p:cNvPr id="344" name="Google Shape;344;p50"/>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45" name="Google Shape;345;p50"/>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1"/>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52" name="Google Shape;352;p51"/>
          <p:cNvGrpSpPr/>
          <p:nvPr/>
        </p:nvGrpSpPr>
        <p:grpSpPr>
          <a:xfrm>
            <a:off x="708545" y="5045749"/>
            <a:ext cx="7909980" cy="1589575"/>
            <a:chOff x="708545" y="5045749"/>
            <a:chExt cx="7909980" cy="1589575"/>
          </a:xfrm>
        </p:grpSpPr>
        <p:pic>
          <p:nvPicPr>
            <p:cNvPr descr="MBC - 400x400 a little background.png" id="353" name="Google Shape;353;p51"/>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54" name="Google Shape;354;p51"/>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US" sz="2000" u="none" cap="none" strike="noStrike">
                  <a:solidFill>
                    <a:schemeClr val="dk1"/>
                  </a:solidFill>
                  <a:latin typeface="Calibri"/>
                  <a:ea typeface="Calibri"/>
                  <a:cs typeface="Calibri"/>
                  <a:sym typeface="Calibri"/>
                </a:rPr>
                <a:t>Please visit </a:t>
              </a:r>
              <a:r>
                <a:rPr b="0" i="0" lang="en-US" sz="2000" u="sng" cap="none" strike="noStrike">
                  <a:solidFill>
                    <a:schemeClr val="hlink"/>
                  </a:solidFill>
                  <a:latin typeface="Calibri"/>
                  <a:ea typeface="Calibri"/>
                  <a:cs typeface="Calibri"/>
                  <a:sym typeface="Calibri"/>
                  <a:hlinkClick r:id="rId4"/>
                </a:rPr>
                <a:t>www.missionbibleclass.org</a:t>
              </a:r>
              <a:r>
                <a:rPr b="0" i="0" lang="en-US" sz="2000" u="none" cap="none" strike="noStrike">
                  <a:solidFill>
                    <a:schemeClr val="dk1"/>
                  </a:solidFill>
                  <a:latin typeface="Calibri"/>
                  <a:ea typeface="Calibri"/>
                  <a:cs typeface="Calibri"/>
                  <a:sym typeface="Calibri"/>
                </a:rPr>
                <a:t> to find this and many other free resources to help you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55" name="Google Shape;355;p51"/>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US" sz="1600">
                <a:latin typeface="Calibri"/>
                <a:ea typeface="Calibri"/>
                <a:cs typeface="Calibri"/>
                <a:sym typeface="Calibri"/>
              </a:rPr>
              <a:t>Attributions: This visual aid was constructed by Mary Nelson </a:t>
            </a:r>
            <a:r>
              <a:rPr lang="en-US" sz="1600" u="sng">
                <a:solidFill>
                  <a:schemeClr val="hlink"/>
                </a:solidFill>
                <a:latin typeface="Calibri"/>
                <a:ea typeface="Calibri"/>
                <a:cs typeface="Calibri"/>
                <a:sym typeface="Calibri"/>
                <a:hlinkClick r:id="rId5"/>
              </a:rPr>
              <a:t>www.missionbibleclass.org</a:t>
            </a:r>
            <a:r>
              <a:rPr lang="en-US"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US" sz="1600">
                <a:latin typeface="Calibri"/>
                <a:ea typeface="Calibri"/>
                <a:cs typeface="Calibri"/>
                <a:sym typeface="Calibri"/>
              </a:rPr>
              <a:t>Illustrations by Sweet Publishing </a:t>
            </a:r>
            <a:r>
              <a:rPr lang="en-US" sz="1600" u="sng">
                <a:solidFill>
                  <a:schemeClr val="hlink"/>
                </a:solidFill>
                <a:latin typeface="Calibri"/>
                <a:ea typeface="Calibri"/>
                <a:cs typeface="Calibri"/>
                <a:sym typeface="Calibri"/>
                <a:hlinkClick r:id="rId6"/>
              </a:rPr>
              <a:t>http://sweetpublishing.com/</a:t>
            </a:r>
            <a:r>
              <a:rPr lang="en-US" sz="16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As accessed through  </a:t>
            </a:r>
            <a:r>
              <a:rPr lang="en-US" sz="1600" u="sng">
                <a:solidFill>
                  <a:schemeClr val="hlink"/>
                </a:solidFill>
                <a:latin typeface="Calibri"/>
                <a:ea typeface="Calibri"/>
                <a:cs typeface="Calibri"/>
                <a:sym typeface="Calibri"/>
                <a:hlinkClick r:id="rId7"/>
              </a:rPr>
              <a:t>www.freebibleimages.org</a:t>
            </a:r>
            <a:r>
              <a:rPr lang="en-US" sz="1600">
                <a:latin typeface="Calibri"/>
                <a:ea typeface="Calibri"/>
                <a:cs typeface="Calibri"/>
                <a:sym typeface="Calibri"/>
              </a:rPr>
              <a:t> </a:t>
            </a:r>
            <a:br>
              <a:rPr lang="en-US" sz="1600">
                <a:latin typeface="Calibri"/>
                <a:ea typeface="Calibri"/>
                <a:cs typeface="Calibri"/>
                <a:sym typeface="Calibri"/>
              </a:rPr>
            </a:br>
            <a:r>
              <a:rPr lang="en-US" sz="1600">
                <a:latin typeface="Calibri"/>
                <a:ea typeface="Calibri"/>
                <a:cs typeface="Calibri"/>
                <a:sym typeface="Calibri"/>
              </a:rPr>
              <a:t>Notice of Alteration: Text added to cover slide. </a:t>
            </a:r>
            <a:br>
              <a:rPr lang="en-US" sz="1600">
                <a:latin typeface="Calibri"/>
                <a:ea typeface="Calibri"/>
                <a:cs typeface="Calibri"/>
                <a:sym typeface="Calibri"/>
              </a:rPr>
            </a:br>
            <a:r>
              <a:rPr lang="en-US" sz="1600">
                <a:latin typeface="Calibri"/>
                <a:ea typeface="Calibri"/>
                <a:cs typeface="Calibri"/>
                <a:sym typeface="Calibri"/>
              </a:rPr>
              <a:t>Part of illustration removed from cover and slide </a:t>
            </a:r>
            <a:r>
              <a:rPr lang="en-US" sz="1600"/>
              <a:t>12</a:t>
            </a:r>
            <a:r>
              <a:rPr lang="en-US" sz="1600">
                <a:latin typeface="Calibri"/>
                <a:ea typeface="Calibri"/>
                <a:cs typeface="Calibri"/>
                <a:sym typeface="Calibri"/>
              </a:rPr>
              <a:t>.</a:t>
            </a:r>
            <a:endParaRPr sz="1600">
              <a:latin typeface="Calibri"/>
              <a:ea typeface="Calibri"/>
              <a:cs typeface="Calibri"/>
              <a:sym typeface="Calibri"/>
            </a:endParaRPr>
          </a:p>
        </p:txBody>
      </p:sp>
      <p:pic>
        <p:nvPicPr>
          <p:cNvPr id="356" name="Google Shape;356;p51"/>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357" name="Google Shape;357;p51"/>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Attribution-ShareAlike 3.0 Unported (CC BY-SA 3.0) </a:t>
            </a:r>
            <a:r>
              <a:rPr i="0" lang="en-US" sz="1600" u="sng" cap="none" strike="noStrike">
                <a:solidFill>
                  <a:schemeClr val="hlink"/>
                </a:solidFill>
                <a:latin typeface="Calibri"/>
                <a:ea typeface="Calibri"/>
                <a:cs typeface="Calibri"/>
                <a:sym typeface="Calibri"/>
                <a:hlinkClick r:id="rId9"/>
              </a:rPr>
              <a:t>https://creativecommons.org/licenses/by-sa/3.0/</a:t>
            </a:r>
            <a:r>
              <a:rPr i="0" lang="en-US"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US"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DOWNLOAD THIS SLIDESHOW FROM </a:t>
            </a:r>
            <a:r>
              <a:rPr b="1" i="0" lang="en-US"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US"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58" name="Google Shape;358;p51"/>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359" name="Google Shape;359;p51"/>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98989"/>
              </a:buClr>
              <a:buSzPts val="1200"/>
              <a:buFont typeface="Calibri"/>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05_Esther_Part_1_1024.jpg" id="173" name="Google Shape;173;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4" name="Google Shape;174;p27"/>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175" name="Google Shape;175;p27"/>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02_Esther_Part_1_1024.jpg" id="180" name="Google Shape;180;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1" name="Google Shape;181;p28"/>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182" name="Google Shape;182;p28"/>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10_Esther_Part_1_1024.jpg" id="187" name="Google Shape;187;p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8" name="Google Shape;188;p29"/>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88888"/>
                </a:solidFill>
              </a:rPr>
              <a:t>Queen Esther</a:t>
            </a:r>
            <a:r>
              <a:rPr i="0" lang="en-US" sz="900" u="none" cap="none" strike="noStrike">
                <a:solidFill>
                  <a:srgbClr val="888888"/>
                </a:solidFill>
                <a:latin typeface="Calibri"/>
                <a:ea typeface="Calibri"/>
                <a:cs typeface="Calibri"/>
                <a:sym typeface="Calibri"/>
              </a:rPr>
              <a:t>   www.missionbibleclass.org</a:t>
            </a:r>
            <a:endParaRPr i="0" sz="900" u="none" cap="none" strike="noStrike">
              <a:solidFill>
                <a:srgbClr val="888888"/>
              </a:solidFill>
              <a:latin typeface="Calibri"/>
              <a:ea typeface="Calibri"/>
              <a:cs typeface="Calibri"/>
              <a:sym typeface="Calibri"/>
            </a:endParaRPr>
          </a:p>
        </p:txBody>
      </p:sp>
      <p:sp>
        <p:nvSpPr>
          <p:cNvPr id="189" name="Google Shape;189;p29"/>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888888"/>
                </a:solidFill>
              </a:rPr>
              <a:t>‹#›</a:t>
            </a:fld>
            <a:endParaRPr sz="900">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11_Esther_Part_1_1024.jpg" id="194" name="Google Shape;194;p3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5" name="Google Shape;195;p30"/>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196" name="Google Shape;196;p30"/>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12_Esther_Part_1_1024.jpg" id="201" name="Google Shape;201;p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2" name="Google Shape;202;p31"/>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88888"/>
                </a:solidFill>
              </a:rPr>
              <a:t>Queen Esther</a:t>
            </a:r>
            <a:r>
              <a:rPr i="0" lang="en-US" sz="900" u="none" cap="none" strike="noStrike">
                <a:solidFill>
                  <a:srgbClr val="888888"/>
                </a:solidFill>
                <a:latin typeface="Calibri"/>
                <a:ea typeface="Calibri"/>
                <a:cs typeface="Calibri"/>
                <a:sym typeface="Calibri"/>
              </a:rPr>
              <a:t>   www.missionbibleclass.org</a:t>
            </a:r>
            <a:endParaRPr i="0" sz="900" u="none" cap="none" strike="noStrike">
              <a:solidFill>
                <a:srgbClr val="888888"/>
              </a:solidFill>
              <a:latin typeface="Calibri"/>
              <a:ea typeface="Calibri"/>
              <a:cs typeface="Calibri"/>
              <a:sym typeface="Calibri"/>
            </a:endParaRPr>
          </a:p>
        </p:txBody>
      </p:sp>
      <p:sp>
        <p:nvSpPr>
          <p:cNvPr id="203" name="Google Shape;203;p31"/>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888888"/>
                </a:solidFill>
              </a:rPr>
              <a:t>‹#›</a:t>
            </a:fld>
            <a:endParaRPr sz="900">
              <a:solidFill>
                <a:srgbClr val="888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13_Esther_Part_1_1024.jpg" id="208" name="Google Shape;208;p3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09" name="Google Shape;209;p32"/>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888888"/>
                </a:solidFill>
              </a:rPr>
              <a:t>Queen Esther</a:t>
            </a:r>
            <a:r>
              <a:rPr i="0" lang="en-US" sz="900" u="none" cap="none" strike="noStrike">
                <a:solidFill>
                  <a:srgbClr val="888888"/>
                </a:solidFill>
                <a:latin typeface="Calibri"/>
                <a:ea typeface="Calibri"/>
                <a:cs typeface="Calibri"/>
                <a:sym typeface="Calibri"/>
              </a:rPr>
              <a:t>   www.missionbibleclass.org</a:t>
            </a:r>
            <a:endParaRPr i="0" sz="900" u="none" cap="none" strike="noStrike">
              <a:solidFill>
                <a:srgbClr val="888888"/>
              </a:solidFill>
              <a:latin typeface="Calibri"/>
              <a:ea typeface="Calibri"/>
              <a:cs typeface="Calibri"/>
              <a:sym typeface="Calibri"/>
            </a:endParaRPr>
          </a:p>
        </p:txBody>
      </p:sp>
      <p:sp>
        <p:nvSpPr>
          <p:cNvPr id="210" name="Google Shape;210;p32"/>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rgbClr val="888888"/>
                </a:solidFill>
              </a:rPr>
              <a:t>‹#›</a:t>
            </a:fld>
            <a:endParaRPr sz="900">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14_Esther_Part_1_1024.jpg" id="215" name="Google Shape;215;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6" name="Google Shape;216;p33"/>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US" sz="900">
                <a:solidFill>
                  <a:srgbClr val="000000"/>
                </a:solidFill>
              </a:rPr>
              <a:t>Queen Esther</a:t>
            </a:r>
            <a:r>
              <a:rPr i="0" lang="en-US" sz="900" u="none" cap="none" strike="noStrike">
                <a:solidFill>
                  <a:srgbClr val="000000"/>
                </a:solidFill>
                <a:latin typeface="Calibri"/>
                <a:ea typeface="Calibri"/>
                <a:cs typeface="Calibri"/>
                <a:sym typeface="Calibri"/>
              </a:rPr>
              <a:t>   www.missionbibleclass.org</a:t>
            </a:r>
            <a:endParaRPr i="0" sz="900" u="none" cap="none" strike="noStrike">
              <a:solidFill>
                <a:srgbClr val="000000"/>
              </a:solidFill>
              <a:latin typeface="Calibri"/>
              <a:ea typeface="Calibri"/>
              <a:cs typeface="Calibri"/>
              <a:sym typeface="Calibri"/>
            </a:endParaRPr>
          </a:p>
        </p:txBody>
      </p:sp>
      <p:sp>
        <p:nvSpPr>
          <p:cNvPr id="217" name="Google Shape;217;p33"/>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900">
                <a:solidFill>
                  <a:schemeClr val="dk1"/>
                </a:solidFill>
              </a:rPr>
              <a:t>‹#›</a:t>
            </a:fld>
            <a:endParaRPr sz="9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