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 Cover: The Flood and God’s Promise (Genesis 7:11 through 9:17)</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10. Noah waited over a month, then opened the window and sent a bird called a raven out to fly around. The raven flew here and there, but the land had not dried up yet.</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17" name="Google Shape;21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11. Next, Noah sent a dove out. The dove flew around but then came back to Noah.</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24" name="Google Shape;22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12. Seven days later, Noah sent the dove back again. This time, when the dove came back to Noah, it had a fresh olive leaf in its beak. Noah and his family must have been excited. The olive leaf meant that plants were beginning to grow again.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1" name="Google Shape;23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13. Noah sent the dove out a third time seven days later. The final time, the dove did not come back. Perhaps it had found a new home. Soon, the earth would be ready for people, too.</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8" name="Google Shape;23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14. Over a year had passed since everyone had boarded the ark. God told Noah it was time for everyone to come out. The animals would go and have babies, and the earth would be full of animals again.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45" name="Google Shape;24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15. Noah built an altar and worshipped God. He was thankful that God had brought them through this terrible flood safely.</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52" name="Google Shape;2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16. And God had something to say to Noah, too. Noah and his family would grow bigger and bigger, and God wanted to make an agreement with them. The agreement would be between God and all the earth. God agreed never to send a flood like this again.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59" name="Google Shape;25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17. At that time, a rainbow appeared in the sky. God said to Noah, “That rainbow is a sign. It is the sign of the agreement that I made with all living things on earth.” The rainbow is a reminder that God will keep His agreement and never flood the earth again.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rPr lang="en-US" sz="1100">
                <a:solidFill>
                  <a:schemeClr val="dk1"/>
                </a:solidFill>
                <a:latin typeface="Calibri"/>
                <a:ea typeface="Calibri"/>
                <a:cs typeface="Calibri"/>
                <a:sym typeface="Calibri"/>
              </a:rPr>
              <a:t>Have you ever seen a rainbow? The next time you see a rainbow, you can remember that God always keeps his agreements.</a:t>
            </a:r>
            <a:endParaRPr sz="1100">
              <a:solidFill>
                <a:schemeClr val="dk1"/>
              </a:solidFill>
              <a:latin typeface="Calibri"/>
              <a:ea typeface="Calibri"/>
              <a:cs typeface="Calibri"/>
              <a:sym typeface="Calibri"/>
            </a:endParaRPr>
          </a:p>
        </p:txBody>
      </p:sp>
      <p:sp>
        <p:nvSpPr>
          <p:cNvPr id="266" name="Google Shape;26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7993505f6b_2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3" name="Google Shape;273;g37993505f6b_2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993505f6b_0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3" name="Google Shape;283;g37993505f6b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2. Noah was a man who followed God. He tried to be a good person, and this made God happy.</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993505f6b_2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3" name="Google Shape;293;g37993505f6b_2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294" name="Google Shape;294;g37993505f6b_2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3. But Noah was the ONLY one who followed God. In fact, he was the only one in the whole world. In the Bible, we read that everyone else was bad. Everyone around Noah only ever did bad things and thought bad thoughts. People wanted to hurt each other and even kill each other. If this continued, then the world would soon be destroyed.</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4. But God had a plan. Since Noah was the last good person, God would use him to save the world. God told Noah to build a huge boat.</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75" name="Google Shape;1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This must have seemed strange to Noah, but Noah did exactly as God asked. God told him the design plans, the exact measurements and even what kind of wood to use. Noah followed all of the instructions God gave him.</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Eight people were to go into this ark. They were Noah, his wife, their three sons and their wives. But why was the ark so big? Eventually, Noah learned that the ark needed to be big because some other passengers would join him and his family in the ark.</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82" name="Google Shape;1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And the other passengers were animals. God sent a male and female of every kind of animal to Noah. He even sent seven pairs of some kinds of animals. Now Noah knew why the ark needed to be so big!</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Noah loaded his family, food and all of these animals into the ark just as God told him to. And then God closed the door.</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89" name="Google Shape;1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68b230795_0_2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After God closed the door, the rain started. Springs of water began to come up from under the earth as well. The rain came down for forty days and forty nights, and the flood waters rose. Only Noah and his family and the animals inside the ark were safe.</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96" name="Google Shape;196;g2f68b230795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Finally, after forty days, the rain stopped. Water covered the entire earth, and no land was visible.</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ark continued to float with everyone inside. Then, one day, the people and animals on the ark would have felt a bump. The bottom of the ark had settled on the top of a mountain!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03" name="Google Shape;2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Still, it took many weeks for all of the flood water to recede and the tops of that and other mountains to appear above the water.</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10" name="Google Shape;2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Google Shape;13;p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9" name="Google Shape;69;p1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1"/>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14"/>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14"/>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90" name="Google Shape;90;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5" name="Google Shape;95;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6" name="Google Shape;96;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8" name="Google Shape;98;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6"/>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1" name="Google Shape;101;p16"/>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4" name="Google Shape;10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7" name="Google Shape;107;p17"/>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0" name="Google Shape;11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18"/>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3" name="Google Shape;113;p18"/>
          <p:cNvSpPr/>
          <p:nvPr>
            <p:ph idx="2" type="pic"/>
          </p:nvPr>
        </p:nvSpPr>
        <p:spPr>
          <a:xfrm>
            <a:off x="1792288" y="612775"/>
            <a:ext cx="5486400" cy="4114800"/>
          </a:xfrm>
          <a:prstGeom prst="rect">
            <a:avLst/>
          </a:prstGeom>
          <a:noFill/>
          <a:ln>
            <a:noFill/>
          </a:ln>
        </p:spPr>
      </p:sp>
      <p:sp>
        <p:nvSpPr>
          <p:cNvPr id="114" name="Google Shape;114;p18"/>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6" name="Google Shape;116;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7" name="Google Shape;117;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19"/>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0" name="Google Shape;120;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3" name="Google Shape;123;p20"/>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4" name="Google Shape;124;p20"/>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5" name="Google Shape;125;p20"/>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6" name="Google Shape;126;p2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7" name="Google Shape;127;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8" name="Google Shape;128;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2" name="Google Shape;132;p21"/>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1"/>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5" name="Google Shape;135;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22"/>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9" name="Google Shape;139;p22"/>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0" name="Google Shape;14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5" name="Google Shape;145;p2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Google Shape;25;p4"/>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5"/>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7" name="Google Shape;37;p6"/>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8" name="Google Shape;38;p6"/>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4" name="Google Shape;44;p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1" name="Google Shape;51;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2" name="Google Shape;5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5" name="Google Shape;55;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6" name="Google Shape;56;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7" name="Google Shape;5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0" name="Google Shape;60;p1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1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Google Shape;62;p1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4" name="Google Shape;64;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5" name="Google Shape;65;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6" name="Google Shape;6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1" Type="http://schemas.openxmlformats.org/officeDocument/2006/relationships/hyperlink" Target="https://creativecommons.org/licenses/by-sa/3.0/" TargetMode="External"/><Relationship Id="rId10" Type="http://schemas.openxmlformats.org/officeDocument/2006/relationships/image" Target="../media/image10.png"/><Relationship Id="rId13" Type="http://schemas.openxmlformats.org/officeDocument/2006/relationships/hyperlink" Target="http://www.missionbibleclass.org/" TargetMode="External"/><Relationship Id="rId12" Type="http://schemas.openxmlformats.org/officeDocument/2006/relationships/hyperlink" Target="http://www.missionbibleclass.org/" TargetMode="External"/><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14" Type="http://schemas.openxmlformats.org/officeDocument/2006/relationships/hyperlink" Target="http://www.missionbibleclass.org/" TargetMode="External"/><Relationship Id="rId5" Type="http://schemas.openxmlformats.org/officeDocument/2006/relationships/hyperlink" Target="http://www.missionbibleclass.org/" TargetMode="External"/><Relationship Id="rId6" Type="http://schemas.openxmlformats.org/officeDocument/2006/relationships/hyperlink" Target="http://www.missionbibleclass.org/" TargetMode="External"/><Relationship Id="rId7" Type="http://schemas.openxmlformats.org/officeDocument/2006/relationships/hyperlink" Target="http://www.missionbibleclass.org/" TargetMode="External"/><Relationship Id="rId8" Type="http://schemas.openxmlformats.org/officeDocument/2006/relationships/hyperlink" Target="http://sweetpublish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title="01.11 The Flood and God's Promise COVER.png"/>
          <p:cNvPicPr preferRelativeResize="0"/>
          <p:nvPr/>
        </p:nvPicPr>
        <p:blipFill>
          <a:blip r:embed="rId3">
            <a:alphaModFix/>
          </a:blip>
          <a:stretch>
            <a:fillRect/>
          </a:stretch>
        </p:blipFill>
        <p:spPr>
          <a:xfrm>
            <a:off x="0" y="0"/>
            <a:ext cx="9144000" cy="6858007"/>
          </a:xfrm>
          <a:prstGeom prst="rect">
            <a:avLst/>
          </a:prstGeom>
          <a:noFill/>
          <a:ln>
            <a:noFill/>
          </a:ln>
        </p:spPr>
      </p:pic>
      <p:sp>
        <p:nvSpPr>
          <p:cNvPr id="157" name="Google Shape;157;p25"/>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27D6A1"/>
                </a:solidFill>
              </a:rPr>
              <a:t>The Flood and God’s Promise</a:t>
            </a:r>
            <a:r>
              <a:rPr b="0" i="0" lang="en-US" sz="900" u="none" cap="none" strike="noStrike">
                <a:solidFill>
                  <a:srgbClr val="27D6A1"/>
                </a:solidFill>
                <a:latin typeface="Calibri"/>
                <a:ea typeface="Calibri"/>
                <a:cs typeface="Calibri"/>
                <a:sym typeface="Calibri"/>
              </a:rPr>
              <a:t>     www.missionbible</a:t>
            </a:r>
            <a:r>
              <a:rPr lang="en-US" sz="900">
                <a:solidFill>
                  <a:srgbClr val="27D6A1"/>
                </a:solidFill>
              </a:rPr>
              <a:t>lessons</a:t>
            </a:r>
            <a:r>
              <a:rPr b="0" i="0" lang="en-US" sz="900" u="none" cap="none" strike="noStrike">
                <a:solidFill>
                  <a:srgbClr val="27D6A1"/>
                </a:solidFill>
                <a:latin typeface="Calibri"/>
                <a:ea typeface="Calibri"/>
                <a:cs typeface="Calibri"/>
                <a:sym typeface="Calibri"/>
              </a:rPr>
              <a:t>.org</a:t>
            </a:r>
            <a:endParaRPr b="0" i="0" sz="900" u="none" cap="none" strike="noStrike">
              <a:solidFill>
                <a:srgbClr val="27D6A1"/>
              </a:solidFill>
              <a:latin typeface="Calibri"/>
              <a:ea typeface="Calibri"/>
              <a:cs typeface="Calibri"/>
              <a:sym typeface="Calibri"/>
            </a:endParaRPr>
          </a:p>
        </p:txBody>
      </p:sp>
      <p:sp>
        <p:nvSpPr>
          <p:cNvPr id="158" name="Google Shape;158;p25"/>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27D6A1"/>
                </a:solidFill>
              </a:rPr>
              <a:t>‹#›</a:t>
            </a:fld>
            <a:endParaRPr sz="900">
              <a:solidFill>
                <a:srgbClr val="27D6A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15_Noah_Ark_JPEG_1024.jpg" id="219" name="Google Shape;219;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0" name="Google Shape;220;p34"/>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21" name="Google Shape;221;p34"/>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17_Noah_Ark_JPEG_1024.jpg" id="226" name="Google Shape;226;p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7" name="Google Shape;227;p35"/>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28" name="Google Shape;228;p35"/>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19_Noah_Ark_JPEG_1024.jpg" id="233" name="Google Shape;233;p3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4" name="Google Shape;234;p36"/>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35" name="Google Shape;235;p36"/>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20_Noah_Ark_JPEG_1024.jpg" id="240" name="Google Shape;240;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1" name="Google Shape;241;p37"/>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42" name="Google Shape;242;p37"/>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21_Noah_Ark_JPEG_1024.jpg" id="247" name="Google Shape;247;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8" name="Google Shape;248;p38"/>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BF9000"/>
                </a:solidFill>
              </a:rPr>
              <a:t>The Flood and God’s Promise</a:t>
            </a:r>
            <a:r>
              <a:rPr b="0" i="0" lang="en-US" sz="900" u="none" cap="none" strike="noStrike">
                <a:solidFill>
                  <a:srgbClr val="BF9000"/>
                </a:solidFill>
                <a:latin typeface="Calibri"/>
                <a:ea typeface="Calibri"/>
                <a:cs typeface="Calibri"/>
                <a:sym typeface="Calibri"/>
              </a:rPr>
              <a:t>     www.missionbible</a:t>
            </a:r>
            <a:r>
              <a:rPr lang="en-US" sz="900">
                <a:solidFill>
                  <a:srgbClr val="BF9000"/>
                </a:solidFill>
              </a:rPr>
              <a:t>lessons</a:t>
            </a:r>
            <a:r>
              <a:rPr b="0" i="0" lang="en-US" sz="900" u="none" cap="none" strike="noStrike">
                <a:solidFill>
                  <a:srgbClr val="BF9000"/>
                </a:solidFill>
                <a:latin typeface="Calibri"/>
                <a:ea typeface="Calibri"/>
                <a:cs typeface="Calibri"/>
                <a:sym typeface="Calibri"/>
              </a:rPr>
              <a:t>.org</a:t>
            </a:r>
            <a:endParaRPr b="0" i="0" sz="900" u="none" cap="none" strike="noStrike">
              <a:solidFill>
                <a:srgbClr val="BF9000"/>
              </a:solidFill>
              <a:latin typeface="Calibri"/>
              <a:ea typeface="Calibri"/>
              <a:cs typeface="Calibri"/>
              <a:sym typeface="Calibri"/>
            </a:endParaRPr>
          </a:p>
        </p:txBody>
      </p:sp>
      <p:sp>
        <p:nvSpPr>
          <p:cNvPr id="249" name="Google Shape;249;p3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BF9000"/>
                </a:solidFill>
              </a:rPr>
              <a:t>‹#›</a:t>
            </a:fld>
            <a:endParaRPr sz="900">
              <a:solidFill>
                <a:srgbClr val="BF9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22_Noah_Ark_JPEG_1024.jpg" id="254" name="Google Shape;254;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5" name="Google Shape;255;p39"/>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56" name="Google Shape;256;p39"/>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23_Noah_Ark_JPEG_1024.jpg" id="261" name="Google Shape;261;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2" name="Google Shape;262;p40"/>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accent3"/>
                </a:solidFill>
              </a:rPr>
              <a:t>The Flood and God’s Promise</a:t>
            </a:r>
            <a:r>
              <a:rPr b="0" i="0" lang="en-US" sz="900" u="none" cap="none" strike="noStrike">
                <a:solidFill>
                  <a:schemeClr val="accent3"/>
                </a:solidFill>
                <a:latin typeface="Calibri"/>
                <a:ea typeface="Calibri"/>
                <a:cs typeface="Calibri"/>
                <a:sym typeface="Calibri"/>
              </a:rPr>
              <a:t>     www.missionbible</a:t>
            </a:r>
            <a:r>
              <a:rPr lang="en-US" sz="900">
                <a:solidFill>
                  <a:schemeClr val="accent3"/>
                </a:solidFill>
              </a:rPr>
              <a:t>lessons</a:t>
            </a:r>
            <a:r>
              <a:rPr b="0" i="0" lang="en-US" sz="900" u="none" cap="none" strike="noStrike">
                <a:solidFill>
                  <a:schemeClr val="accent3"/>
                </a:solidFill>
                <a:latin typeface="Calibri"/>
                <a:ea typeface="Calibri"/>
                <a:cs typeface="Calibri"/>
                <a:sym typeface="Calibri"/>
              </a:rPr>
              <a:t>.org</a:t>
            </a:r>
            <a:endParaRPr b="0" i="0" sz="900" u="none" cap="none" strike="noStrike">
              <a:solidFill>
                <a:schemeClr val="accent3"/>
              </a:solidFill>
              <a:latin typeface="Calibri"/>
              <a:ea typeface="Calibri"/>
              <a:cs typeface="Calibri"/>
              <a:sym typeface="Calibri"/>
            </a:endParaRPr>
          </a:p>
        </p:txBody>
      </p:sp>
      <p:sp>
        <p:nvSpPr>
          <p:cNvPr id="263" name="Google Shape;263;p40"/>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accent3"/>
                </a:solidFill>
              </a:rPr>
              <a:t>‹#›</a:t>
            </a:fld>
            <a:endParaRPr sz="900">
              <a:solidFill>
                <a:schemeClr val="accent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24_Noah_Ark_JPEG_1024.jpg" id="268" name="Google Shape;268;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9" name="Google Shape;269;p41"/>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6AA84F"/>
                </a:solidFill>
              </a:rPr>
              <a:t>The Flood and God’s Promise</a:t>
            </a:r>
            <a:r>
              <a:rPr b="0" i="0" lang="en-US" sz="900" u="none" cap="none" strike="noStrike">
                <a:solidFill>
                  <a:srgbClr val="6AA84F"/>
                </a:solidFill>
                <a:latin typeface="Calibri"/>
                <a:ea typeface="Calibri"/>
                <a:cs typeface="Calibri"/>
                <a:sym typeface="Calibri"/>
              </a:rPr>
              <a:t>     www.missionbible</a:t>
            </a:r>
            <a:r>
              <a:rPr lang="en-US" sz="900">
                <a:solidFill>
                  <a:srgbClr val="6AA84F"/>
                </a:solidFill>
              </a:rPr>
              <a:t>lessons</a:t>
            </a:r>
            <a:r>
              <a:rPr b="0" i="0" lang="en-US" sz="900" u="none" cap="none" strike="noStrike">
                <a:solidFill>
                  <a:srgbClr val="6AA84F"/>
                </a:solidFill>
                <a:latin typeface="Calibri"/>
                <a:ea typeface="Calibri"/>
                <a:cs typeface="Calibri"/>
                <a:sym typeface="Calibri"/>
              </a:rPr>
              <a:t>.org</a:t>
            </a:r>
            <a:endParaRPr b="0" i="0" sz="900" u="none" cap="none" strike="noStrike">
              <a:solidFill>
                <a:srgbClr val="6AA84F"/>
              </a:solidFill>
              <a:latin typeface="Calibri"/>
              <a:ea typeface="Calibri"/>
              <a:cs typeface="Calibri"/>
              <a:sym typeface="Calibri"/>
            </a:endParaRPr>
          </a:p>
        </p:txBody>
      </p:sp>
      <p:sp>
        <p:nvSpPr>
          <p:cNvPr id="270" name="Google Shape;270;p41"/>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6AA84F"/>
                </a:solidFill>
              </a:rPr>
              <a:t>‹#›</a:t>
            </a:fld>
            <a:endParaRPr sz="900">
              <a:solidFill>
                <a:srgbClr val="6AA84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a:t>
            </a:r>
            <a:r>
              <a:rPr b="1" i="0" lang="en-US"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276" name="Google Shape;276;p42"/>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 Cover: The Flood and God’s Promise (Genesis 7:11 through 9:17)</a:t>
            </a:r>
            <a:endParaRPr sz="1100"/>
          </a:p>
          <a:p>
            <a:pPr indent="0" lvl="0" marL="0" rtl="0" algn="l">
              <a:lnSpc>
                <a:spcPct val="100000"/>
              </a:lnSpc>
              <a:spcBef>
                <a:spcPts val="1000"/>
              </a:spcBef>
              <a:spcAft>
                <a:spcPts val="0"/>
              </a:spcAft>
              <a:buClr>
                <a:schemeClr val="dk1"/>
              </a:buClr>
              <a:buSzPts val="1100"/>
              <a:buFont typeface="Arial"/>
              <a:buNone/>
            </a:pPr>
            <a:r>
              <a:rPr lang="en-US" sz="1100"/>
              <a:t>2. Noah was a man who followed God. He tried to be a good person, and this made God happy.</a:t>
            </a:r>
            <a:endParaRPr sz="1100"/>
          </a:p>
          <a:p>
            <a:pPr indent="0" lvl="0" marL="0" rtl="0" algn="l">
              <a:lnSpc>
                <a:spcPct val="100000"/>
              </a:lnSpc>
              <a:spcBef>
                <a:spcPts val="1000"/>
              </a:spcBef>
              <a:spcAft>
                <a:spcPts val="0"/>
              </a:spcAft>
              <a:buClr>
                <a:schemeClr val="dk1"/>
              </a:buClr>
              <a:buSzPts val="1100"/>
              <a:buFont typeface="Arial"/>
              <a:buNone/>
            </a:pPr>
            <a:r>
              <a:rPr lang="en-US" sz="1100"/>
              <a:t>3. But Noah was the ONLY one who followed God. In fact, he was the only one in the whole world. In the Bible, we read that everyone else was bad. Everyone around Noah only ever did bad things and thought bad thoughts. People wanted to hurt each other and even kill each other. If this continued, then the world would soon be destroyed.</a:t>
            </a:r>
            <a:endParaRPr sz="1100"/>
          </a:p>
          <a:p>
            <a:pPr indent="0" lvl="0" marL="0" rtl="0" algn="l">
              <a:lnSpc>
                <a:spcPct val="100000"/>
              </a:lnSpc>
              <a:spcBef>
                <a:spcPts val="1000"/>
              </a:spcBef>
              <a:spcAft>
                <a:spcPts val="0"/>
              </a:spcAft>
              <a:buClr>
                <a:schemeClr val="dk1"/>
              </a:buClr>
              <a:buSzPts val="1100"/>
              <a:buFont typeface="Arial"/>
              <a:buNone/>
            </a:pPr>
            <a:r>
              <a:rPr lang="en-US" sz="1100"/>
              <a:t>4. But God had a plan. Since Noah was the last good person, God would use him to save the world. God told Noah to build a huge boat.</a:t>
            </a:r>
            <a:endParaRPr sz="1100"/>
          </a:p>
          <a:p>
            <a:pPr indent="0" lvl="0" marL="0" rtl="0" algn="l">
              <a:lnSpc>
                <a:spcPct val="100000"/>
              </a:lnSpc>
              <a:spcBef>
                <a:spcPts val="1000"/>
              </a:spcBef>
              <a:spcAft>
                <a:spcPts val="0"/>
              </a:spcAft>
              <a:buClr>
                <a:schemeClr val="dk1"/>
              </a:buClr>
              <a:buSzPts val="1100"/>
              <a:buFont typeface="Arial"/>
              <a:buNone/>
            </a:pPr>
            <a:r>
              <a:rPr lang="en-US" sz="1100"/>
              <a:t>5. This must have seemed strange to Noah, but Noah did exactly as God asked. God told him the design plans, the exact measurements and even what kind of wood to use. Noah followed all of the instructions God gave him.</a:t>
            </a:r>
            <a:endParaRPr sz="1100"/>
          </a:p>
          <a:p>
            <a:pPr indent="0" lvl="0" marL="0" rtl="0" algn="l">
              <a:lnSpc>
                <a:spcPct val="100000"/>
              </a:lnSpc>
              <a:spcBef>
                <a:spcPts val="1000"/>
              </a:spcBef>
              <a:spcAft>
                <a:spcPts val="0"/>
              </a:spcAft>
              <a:buClr>
                <a:schemeClr val="dk1"/>
              </a:buClr>
              <a:buSzPts val="1100"/>
              <a:buFont typeface="Arial"/>
              <a:buNone/>
            </a:pPr>
            <a:r>
              <a:rPr lang="en-US" sz="1100"/>
              <a:t>Eight people were to go into this ark. They were Noah, his wife, their three sons and their wives. But why was the ark so big? Eventually, Noah learned that the ark needed to be big because some other passengers would join him and his family in the ark.</a:t>
            </a:r>
            <a:endParaRPr sz="1100"/>
          </a:p>
          <a:p>
            <a:pPr indent="0" lvl="0" marL="0" rtl="0" algn="l">
              <a:lnSpc>
                <a:spcPct val="100000"/>
              </a:lnSpc>
              <a:spcBef>
                <a:spcPts val="1000"/>
              </a:spcBef>
              <a:spcAft>
                <a:spcPts val="0"/>
              </a:spcAft>
              <a:buClr>
                <a:schemeClr val="dk1"/>
              </a:buClr>
              <a:buSzPts val="1100"/>
              <a:buFont typeface="Arial"/>
              <a:buNone/>
            </a:pPr>
            <a:r>
              <a:rPr lang="en-US" sz="1100"/>
              <a:t>6. And the other passengers were animals. God sent a male and female of every kind of animal to Noah. He even sent seven pairs of some kinds of animals. Now Noah knew why the ark needed to be so big!</a:t>
            </a:r>
            <a:endParaRPr sz="1100"/>
          </a:p>
          <a:p>
            <a:pPr indent="0" lvl="0" marL="0" rtl="0" algn="l">
              <a:lnSpc>
                <a:spcPct val="100000"/>
              </a:lnSpc>
              <a:spcBef>
                <a:spcPts val="1000"/>
              </a:spcBef>
              <a:spcAft>
                <a:spcPts val="1000"/>
              </a:spcAft>
              <a:buClr>
                <a:schemeClr val="dk1"/>
              </a:buClr>
              <a:buSzPts val="1100"/>
              <a:buFont typeface="Arial"/>
              <a:buNone/>
            </a:pPr>
            <a:r>
              <a:rPr lang="en-US" sz="1100"/>
              <a:t>Noah loaded his family, food and all of these animals into the ark just as God told him to. And then God closed the door.</a:t>
            </a:r>
            <a:endParaRPr sz="1100"/>
          </a:p>
        </p:txBody>
      </p:sp>
      <p:sp>
        <p:nvSpPr>
          <p:cNvPr id="277" name="Google Shape;277;p42"/>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78" name="Google Shape;278;p42"/>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After God closed the door, the rain started. Springs of water began to come up from under the earth as well. The rain came down for forty days and forty nights, and the flood waters rose. Only Noah and his family and the animals inside the ark were safe.</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Finally, after forty days, the rain stopped. Water covered the entire earth, and no land was visible.</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ark continued to float with everyone inside. Then, one day, the people and animals on the ark would have felt a bump. The bottom of the ark had settled on the top of a mountain!</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Still, it took many weeks for all of the flood water to recede and the tops of that and other mountains to appear above the water.</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10. Noah waited over a month, then opened the window and sent a bird called a raven out to fly around. The raven flew here and there, but the land had not dried up yet.</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11. Next, Noah sent a dove out. The dove flew around but then came back to Noah.</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12. Seven days later, Noah sent the dove back again. This time, when the dove came back to Noah, it had a fresh olive leaf in its beak. Noah and his family must have been excited. The olive leaf meant that plants were beginning to grow again.</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rPr lang="en-US" sz="1100">
                <a:solidFill>
                  <a:schemeClr val="dk1"/>
                </a:solidFill>
                <a:latin typeface="Calibri"/>
                <a:ea typeface="Calibri"/>
                <a:cs typeface="Calibri"/>
                <a:sym typeface="Calibri"/>
              </a:rPr>
              <a:t>13. Noah sent the dove out a third time seven days later. The final time, the dove did not come back. Perhaps it had found a new home. Soon, the earth would be ready for people, too.</a:t>
            </a:r>
            <a:endParaRPr sz="1100">
              <a:solidFill>
                <a:schemeClr val="dk1"/>
              </a:solidFill>
              <a:latin typeface="Calibri"/>
              <a:ea typeface="Calibri"/>
              <a:cs typeface="Calibri"/>
              <a:sym typeface="Calibri"/>
            </a:endParaRPr>
          </a:p>
        </p:txBody>
      </p:sp>
      <p:sp>
        <p:nvSpPr>
          <p:cNvPr id="279" name="Google Shape;279;p42"/>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80" name="Google Shape;280;p42"/>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3"/>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2</a:t>
            </a:r>
            <a:endParaRPr b="1" i="0" sz="2000" u="none" cap="none" strike="noStrike">
              <a:solidFill>
                <a:schemeClr val="dk1"/>
              </a:solidFill>
              <a:latin typeface="Calibri"/>
              <a:ea typeface="Calibri"/>
              <a:cs typeface="Calibri"/>
              <a:sym typeface="Calibri"/>
            </a:endParaRPr>
          </a:p>
        </p:txBody>
      </p:sp>
      <p:sp>
        <p:nvSpPr>
          <p:cNvPr id="286" name="Google Shape;286;p43"/>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14. Over a year had passed since everyone had boarded the ark. God told Noah it was time for everyone to come out. The animals would go and have babies, and the earth would be full of animals again.</a:t>
            </a:r>
            <a:endParaRPr sz="1100"/>
          </a:p>
          <a:p>
            <a:pPr indent="0" lvl="0" marL="0" rtl="0" algn="l">
              <a:lnSpc>
                <a:spcPct val="100000"/>
              </a:lnSpc>
              <a:spcBef>
                <a:spcPts val="1000"/>
              </a:spcBef>
              <a:spcAft>
                <a:spcPts val="0"/>
              </a:spcAft>
              <a:buClr>
                <a:schemeClr val="dk1"/>
              </a:buClr>
              <a:buSzPts val="1100"/>
              <a:buFont typeface="Arial"/>
              <a:buNone/>
            </a:pPr>
            <a:r>
              <a:rPr lang="en-US" sz="1100"/>
              <a:t>15. Noah built an altar and worshipped God. He was thankful that God had brought them through this terrible flood safely.</a:t>
            </a:r>
            <a:endParaRPr sz="1100"/>
          </a:p>
          <a:p>
            <a:pPr indent="0" lvl="0" marL="0" rtl="0" algn="l">
              <a:lnSpc>
                <a:spcPct val="100000"/>
              </a:lnSpc>
              <a:spcBef>
                <a:spcPts val="1000"/>
              </a:spcBef>
              <a:spcAft>
                <a:spcPts val="0"/>
              </a:spcAft>
              <a:buClr>
                <a:schemeClr val="dk1"/>
              </a:buClr>
              <a:buSzPts val="1100"/>
              <a:buFont typeface="Arial"/>
              <a:buNone/>
            </a:pPr>
            <a:r>
              <a:rPr lang="en-US" sz="1100"/>
              <a:t>16. And God had something to say to Noah, too. Noah and his family would grow bigger and bigger, and God wanted to make an agreement with them. The agreement would be between God and all the earth. God agreed never to send a flood like this again.</a:t>
            </a:r>
            <a:endParaRPr sz="1100"/>
          </a:p>
          <a:p>
            <a:pPr indent="0" lvl="0" marL="0" rtl="0" algn="l">
              <a:lnSpc>
                <a:spcPct val="100000"/>
              </a:lnSpc>
              <a:spcBef>
                <a:spcPts val="1000"/>
              </a:spcBef>
              <a:spcAft>
                <a:spcPts val="0"/>
              </a:spcAft>
              <a:buClr>
                <a:schemeClr val="dk1"/>
              </a:buClr>
              <a:buSzPts val="1100"/>
              <a:buFont typeface="Arial"/>
              <a:buNone/>
            </a:pPr>
            <a:r>
              <a:rPr lang="en-US" sz="1100"/>
              <a:t>17. At that time, a rainbow appeared in the sky. God said to Noah, “That rainbow is a sign. It is the sign of the agreement that I made with all living things on earth.” The rainbow is a reminder that God will keep His agreement and never flood the earth again.</a:t>
            </a:r>
            <a:endParaRPr sz="1100"/>
          </a:p>
          <a:p>
            <a:pPr indent="0" lvl="0" marL="0" rtl="0" algn="l">
              <a:lnSpc>
                <a:spcPct val="100000"/>
              </a:lnSpc>
              <a:spcBef>
                <a:spcPts val="1000"/>
              </a:spcBef>
              <a:spcAft>
                <a:spcPts val="0"/>
              </a:spcAft>
              <a:buClr>
                <a:schemeClr val="dk1"/>
              </a:buClr>
              <a:buSzPts val="1100"/>
              <a:buFont typeface="Arial"/>
              <a:buNone/>
            </a:pPr>
            <a:r>
              <a:rPr lang="en-US" sz="1100"/>
              <a:t>Have you ever seen a rainbow? The next time you see a rainbow, you can remember that God always keeps his agreements.</a:t>
            </a:r>
            <a:endParaRPr sz="1100"/>
          </a:p>
          <a:p>
            <a:pPr indent="0" lvl="0" marL="0" rtl="0" algn="l">
              <a:lnSpc>
                <a:spcPct val="100000"/>
              </a:lnSpc>
              <a:spcBef>
                <a:spcPts val="1200"/>
              </a:spcBef>
              <a:spcAft>
                <a:spcPts val="1000"/>
              </a:spcAft>
              <a:buClr>
                <a:schemeClr val="dk1"/>
              </a:buClr>
              <a:buSzPts val="1100"/>
              <a:buFont typeface="Arial"/>
              <a:buNone/>
            </a:pPr>
            <a:r>
              <a:t/>
            </a:r>
            <a:endParaRPr sz="1100"/>
          </a:p>
        </p:txBody>
      </p:sp>
      <p:sp>
        <p:nvSpPr>
          <p:cNvPr id="287" name="Google Shape;287;p43"/>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88" name="Google Shape;288;p43"/>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89" name="Google Shape;289;p43"/>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290" name="Google Shape;290;p43"/>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04_Noah_Ark_JPEG_1024.jpg" id="163" name="Google Shape;163;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4" name="Google Shape;164;p26"/>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165" name="Google Shape;165;p26"/>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97" name="Google Shape;297;p44"/>
          <p:cNvGrpSpPr/>
          <p:nvPr/>
        </p:nvGrpSpPr>
        <p:grpSpPr>
          <a:xfrm>
            <a:off x="708545" y="5045749"/>
            <a:ext cx="7909980" cy="1589575"/>
            <a:chOff x="708545" y="5045749"/>
            <a:chExt cx="7909980" cy="1589575"/>
          </a:xfrm>
        </p:grpSpPr>
        <p:pic>
          <p:nvPicPr>
            <p:cNvPr descr="MBC - 400x400 a little background.png" id="298" name="Google Shape;298;p44"/>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99" name="Google Shape;299;p44"/>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www.missionbiblelessons.org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00" name="Google Shape;300;p44"/>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latin typeface="Calibri"/>
                <a:ea typeface="Calibri"/>
                <a:cs typeface="Calibri"/>
                <a:sym typeface="Calibri"/>
              </a:rPr>
              <a:t>Attributions: This visual aid was constructed by Mary Nelson </a:t>
            </a:r>
            <a:r>
              <a:rPr lang="en-US" sz="1600" u="sng">
                <a:solidFill>
                  <a:schemeClr val="hlink"/>
                </a:solidFill>
                <a:latin typeface="Calibri"/>
                <a:ea typeface="Calibri"/>
                <a:cs typeface="Calibri"/>
                <a:sym typeface="Calibri"/>
                <a:hlinkClick r:id="rId5"/>
              </a:rPr>
              <a:t>www.missionbible</a:t>
            </a:r>
            <a:r>
              <a:rPr lang="en-US" sz="1600" u="sng">
                <a:solidFill>
                  <a:schemeClr val="hlink"/>
                </a:solidFill>
                <a:hlinkClick r:id="rId6"/>
              </a:rPr>
              <a:t>lessons</a:t>
            </a:r>
            <a:r>
              <a:rPr lang="en-US" sz="1600" u="sng">
                <a:solidFill>
                  <a:schemeClr val="hlink"/>
                </a:solidFill>
                <a:latin typeface="Calibri"/>
                <a:ea typeface="Calibri"/>
                <a:cs typeface="Calibri"/>
                <a:sym typeface="Calibri"/>
                <a:hlinkClick r:id="rId7"/>
              </a:rPr>
              <a:t>.org</a:t>
            </a:r>
            <a:r>
              <a:rPr lang="en-US"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Illustrations by Sweet Publishing </a:t>
            </a:r>
            <a:r>
              <a:rPr lang="en-US" sz="1600" u="sng">
                <a:solidFill>
                  <a:schemeClr val="hlink"/>
                </a:solidFill>
                <a:latin typeface="Calibri"/>
                <a:ea typeface="Calibri"/>
                <a:cs typeface="Calibri"/>
                <a:sym typeface="Calibri"/>
                <a:hlinkClick r:id="rId8"/>
              </a:rPr>
              <a:t>http://sweetpublishing.com/</a:t>
            </a:r>
            <a:r>
              <a:rPr lang="en-US" sz="16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As accessed through  </a:t>
            </a:r>
            <a:r>
              <a:rPr lang="en-US" sz="1600" u="sng">
                <a:solidFill>
                  <a:schemeClr val="hlink"/>
                </a:solidFill>
                <a:latin typeface="Calibri"/>
                <a:ea typeface="Calibri"/>
                <a:cs typeface="Calibri"/>
                <a:sym typeface="Calibri"/>
                <a:hlinkClick r:id="rId9"/>
              </a:rPr>
              <a:t>www.freebibleimages.org</a:t>
            </a:r>
            <a:r>
              <a:rPr lang="en-US" sz="16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Notice of Alteration: Text added to cover slide.</a:t>
            </a:r>
            <a:endParaRPr sz="1600">
              <a:latin typeface="Calibri"/>
              <a:ea typeface="Calibri"/>
              <a:cs typeface="Calibri"/>
              <a:sym typeface="Calibri"/>
            </a:endParaRPr>
          </a:p>
        </p:txBody>
      </p:sp>
      <p:pic>
        <p:nvPicPr>
          <p:cNvPr id="301" name="Google Shape;301;p44"/>
          <p:cNvPicPr preferRelativeResize="0"/>
          <p:nvPr/>
        </p:nvPicPr>
        <p:blipFill rotWithShape="1">
          <a:blip r:embed="rId10">
            <a:alphaModFix/>
          </a:blip>
          <a:srcRect b="0" l="0" r="0" t="0"/>
          <a:stretch/>
        </p:blipFill>
        <p:spPr>
          <a:xfrm>
            <a:off x="628650" y="790275"/>
            <a:ext cx="2400300" cy="839808"/>
          </a:xfrm>
          <a:prstGeom prst="rect">
            <a:avLst/>
          </a:prstGeom>
          <a:noFill/>
          <a:ln>
            <a:noFill/>
          </a:ln>
        </p:spPr>
      </p:pic>
      <p:sp>
        <p:nvSpPr>
          <p:cNvPr id="302" name="Google Shape;302;p44"/>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Attribution-ShareAlike 3.0 Unported (CC BY-SA 3.0) </a:t>
            </a:r>
            <a:r>
              <a:rPr i="0" lang="en-US" sz="1600" u="sng" cap="none" strike="noStrike">
                <a:solidFill>
                  <a:schemeClr val="hlink"/>
                </a:solidFill>
                <a:latin typeface="Calibri"/>
                <a:ea typeface="Calibri"/>
                <a:cs typeface="Calibri"/>
                <a:sym typeface="Calibri"/>
                <a:hlinkClick r:id="rId11"/>
              </a:rPr>
              <a:t>https://creativecommons.org/licenses/by-sa/3.0/</a:t>
            </a:r>
            <a:r>
              <a:rPr i="0" lang="en-US"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2">
                  <a:extLst>
                    <a:ext uri="{A12FA001-AC4F-418D-AE19-62706E023703}">
                      <ahyp:hlinkClr val="tx"/>
                    </a:ext>
                  </a:extLst>
                </a:hlinkClick>
              </a:rPr>
              <a:t>www.missionbible</a:t>
            </a:r>
            <a:r>
              <a:rPr b="1" lang="en-US" sz="1600" u="sng">
                <a:latin typeface="Calibri"/>
                <a:ea typeface="Calibri"/>
                <a:cs typeface="Calibri"/>
                <a:sym typeface="Calibri"/>
                <a:hlinkClick r:id="rId13"/>
              </a:rPr>
              <a:t>lessons</a:t>
            </a:r>
            <a:r>
              <a:rPr b="1" i="0" lang="en-US" sz="1600" u="sng" cap="none" strike="noStrike">
                <a:solidFill>
                  <a:srgbClr val="000000"/>
                </a:solidFill>
                <a:latin typeface="Calibri"/>
                <a:ea typeface="Calibri"/>
                <a:cs typeface="Calibri"/>
                <a:sym typeface="Calibri"/>
                <a:hlinkClick r:id="rId14">
                  <a:extLst>
                    <a:ext uri="{A12FA001-AC4F-418D-AE19-62706E023703}">
                      <ahyp:hlinkClr val="tx"/>
                    </a:ext>
                  </a:extLst>
                </a:hlinkClick>
              </a:rPr>
              <a:t>.org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03" name="Google Shape;303;p44"/>
          <p:cNvSpPr txBox="1"/>
          <p:nvPr>
            <p:ph idx="4294967295"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304" name="Google Shape;304;p44"/>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02_Noah_Ark_JPEG_1024.jpg" id="170" name="Google Shape;170;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1" name="Google Shape;171;p27"/>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The Flood and God’s Promise</a:t>
            </a:r>
            <a:r>
              <a:rPr b="0" i="0" lang="en-US" sz="900" u="none" cap="none" strike="noStrike">
                <a:solidFill>
                  <a:schemeClr val="dk1"/>
                </a:solidFill>
                <a:latin typeface="Calibri"/>
                <a:ea typeface="Calibri"/>
                <a:cs typeface="Calibri"/>
                <a:sym typeface="Calibri"/>
              </a:rPr>
              <a:t>     www.missionbible</a:t>
            </a:r>
            <a:r>
              <a:rPr lang="en-US" sz="900"/>
              <a:t>lessons</a:t>
            </a:r>
            <a:r>
              <a:rPr b="0" i="0" lang="en-US" sz="900" u="none" cap="none" strike="noStrike">
                <a:solidFill>
                  <a:schemeClr val="dk1"/>
                </a:solidFill>
                <a:latin typeface="Calibri"/>
                <a:ea typeface="Calibri"/>
                <a:cs typeface="Calibri"/>
                <a:sym typeface="Calibri"/>
              </a:rPr>
              <a:t>.org</a:t>
            </a:r>
            <a:endParaRPr b="0" i="0" sz="900" u="none" cap="none" strike="noStrike">
              <a:solidFill>
                <a:schemeClr val="dk1"/>
              </a:solidFill>
              <a:latin typeface="Calibri"/>
              <a:ea typeface="Calibri"/>
              <a:cs typeface="Calibri"/>
              <a:sym typeface="Calibri"/>
            </a:endParaRPr>
          </a:p>
        </p:txBody>
      </p:sp>
      <p:sp>
        <p:nvSpPr>
          <p:cNvPr id="172" name="Google Shape;172;p27"/>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05_Noah_Ark_JPEG_1024.jpg" id="177" name="Google Shape;177;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8" name="Google Shape;178;p28"/>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93C47D"/>
                </a:solidFill>
              </a:rPr>
              <a:t>The Flood and God’s Promise</a:t>
            </a:r>
            <a:r>
              <a:rPr b="0" i="0" lang="en-US" sz="900" u="none" cap="none" strike="noStrike">
                <a:solidFill>
                  <a:srgbClr val="93C47D"/>
                </a:solidFill>
                <a:latin typeface="Calibri"/>
                <a:ea typeface="Calibri"/>
                <a:cs typeface="Calibri"/>
                <a:sym typeface="Calibri"/>
              </a:rPr>
              <a:t>     www.missionbible</a:t>
            </a:r>
            <a:r>
              <a:rPr lang="en-US" sz="900">
                <a:solidFill>
                  <a:srgbClr val="93C47D"/>
                </a:solidFill>
              </a:rPr>
              <a:t>lessons</a:t>
            </a:r>
            <a:r>
              <a:rPr b="0" i="0" lang="en-US" sz="900" u="none" cap="none" strike="noStrike">
                <a:solidFill>
                  <a:srgbClr val="93C47D"/>
                </a:solidFill>
                <a:latin typeface="Calibri"/>
                <a:ea typeface="Calibri"/>
                <a:cs typeface="Calibri"/>
                <a:sym typeface="Calibri"/>
              </a:rPr>
              <a:t>.org</a:t>
            </a:r>
            <a:endParaRPr b="0" i="0" sz="900" u="none" cap="none" strike="noStrike">
              <a:solidFill>
                <a:srgbClr val="93C47D"/>
              </a:solidFill>
              <a:latin typeface="Calibri"/>
              <a:ea typeface="Calibri"/>
              <a:cs typeface="Calibri"/>
              <a:sym typeface="Calibri"/>
            </a:endParaRPr>
          </a:p>
        </p:txBody>
      </p:sp>
      <p:sp>
        <p:nvSpPr>
          <p:cNvPr id="179" name="Google Shape;179;p2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93C47D"/>
                </a:solidFill>
              </a:rPr>
              <a:t>‹#›</a:t>
            </a:fld>
            <a:endParaRPr sz="900">
              <a:solidFill>
                <a:srgbClr val="93C47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07_Noah_Ark_JPEG_1024.jpg" id="184" name="Google Shape;184;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5" name="Google Shape;185;p29"/>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BF9000"/>
                </a:solidFill>
              </a:rPr>
              <a:t>The Flood and God’s Promise</a:t>
            </a:r>
            <a:r>
              <a:rPr b="0" i="0" lang="en-US" sz="900" u="none" cap="none" strike="noStrike">
                <a:solidFill>
                  <a:srgbClr val="BF9000"/>
                </a:solidFill>
                <a:latin typeface="Calibri"/>
                <a:ea typeface="Calibri"/>
                <a:cs typeface="Calibri"/>
                <a:sym typeface="Calibri"/>
              </a:rPr>
              <a:t>     www.missionbible</a:t>
            </a:r>
            <a:r>
              <a:rPr lang="en-US" sz="900">
                <a:solidFill>
                  <a:srgbClr val="BF9000"/>
                </a:solidFill>
              </a:rPr>
              <a:t>lessons</a:t>
            </a:r>
            <a:r>
              <a:rPr b="0" i="0" lang="en-US" sz="900" u="none" cap="none" strike="noStrike">
                <a:solidFill>
                  <a:srgbClr val="BF9000"/>
                </a:solidFill>
                <a:latin typeface="Calibri"/>
                <a:ea typeface="Calibri"/>
                <a:cs typeface="Calibri"/>
                <a:sym typeface="Calibri"/>
              </a:rPr>
              <a:t>.org</a:t>
            </a:r>
            <a:endParaRPr b="0" i="0" sz="900" u="none" cap="none" strike="noStrike">
              <a:solidFill>
                <a:srgbClr val="BF9000"/>
              </a:solidFill>
              <a:latin typeface="Calibri"/>
              <a:ea typeface="Calibri"/>
              <a:cs typeface="Calibri"/>
              <a:sym typeface="Calibri"/>
            </a:endParaRPr>
          </a:p>
        </p:txBody>
      </p:sp>
      <p:sp>
        <p:nvSpPr>
          <p:cNvPr id="186" name="Google Shape;186;p29"/>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BF9000"/>
                </a:solidFill>
              </a:rPr>
              <a:t>‹#›</a:t>
            </a:fld>
            <a:endParaRPr sz="900">
              <a:solidFill>
                <a:srgbClr val="BF9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09_Noah_Ark_JPEG_1024.jpg" id="191" name="Google Shape;191;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2" name="Google Shape;192;p30"/>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93C47D"/>
                </a:solidFill>
              </a:rPr>
              <a:t>The Flood and God’s Promise</a:t>
            </a:r>
            <a:r>
              <a:rPr b="0" i="0" lang="en-US" sz="900" u="none" cap="none" strike="noStrike">
                <a:solidFill>
                  <a:srgbClr val="93C47D"/>
                </a:solidFill>
                <a:latin typeface="Calibri"/>
                <a:ea typeface="Calibri"/>
                <a:cs typeface="Calibri"/>
                <a:sym typeface="Calibri"/>
              </a:rPr>
              <a:t>     www.missionbible</a:t>
            </a:r>
            <a:r>
              <a:rPr lang="en-US" sz="900">
                <a:solidFill>
                  <a:srgbClr val="93C47D"/>
                </a:solidFill>
              </a:rPr>
              <a:t>lessons</a:t>
            </a:r>
            <a:r>
              <a:rPr b="0" i="0" lang="en-US" sz="900" u="none" cap="none" strike="noStrike">
                <a:solidFill>
                  <a:srgbClr val="93C47D"/>
                </a:solidFill>
                <a:latin typeface="Calibri"/>
                <a:ea typeface="Calibri"/>
                <a:cs typeface="Calibri"/>
                <a:sym typeface="Calibri"/>
              </a:rPr>
              <a:t>.org</a:t>
            </a:r>
            <a:endParaRPr b="0" i="0" sz="900" u="none" cap="none" strike="noStrike">
              <a:solidFill>
                <a:srgbClr val="93C47D"/>
              </a:solidFill>
              <a:latin typeface="Calibri"/>
              <a:ea typeface="Calibri"/>
              <a:cs typeface="Calibri"/>
              <a:sym typeface="Calibri"/>
            </a:endParaRPr>
          </a:p>
        </p:txBody>
      </p:sp>
      <p:sp>
        <p:nvSpPr>
          <p:cNvPr id="193" name="Google Shape;193;p30"/>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93C47D"/>
                </a:solidFill>
              </a:rPr>
              <a:t>‹#›</a:t>
            </a:fld>
            <a:endParaRPr sz="900">
              <a:solidFill>
                <a:srgbClr val="93C47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11_Noah_Ark_JPEG_1024.jpg" id="198" name="Google Shape;198;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9" name="Google Shape;199;p31"/>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A2C4C9"/>
                </a:solidFill>
              </a:rPr>
              <a:t>The Flood and God’s Promise</a:t>
            </a:r>
            <a:r>
              <a:rPr b="0" i="0" lang="en-US" sz="900" u="none" cap="none" strike="noStrike">
                <a:solidFill>
                  <a:srgbClr val="A2C4C9"/>
                </a:solidFill>
                <a:latin typeface="Calibri"/>
                <a:ea typeface="Calibri"/>
                <a:cs typeface="Calibri"/>
                <a:sym typeface="Calibri"/>
              </a:rPr>
              <a:t>     www.missionbible</a:t>
            </a:r>
            <a:r>
              <a:rPr lang="en-US" sz="900">
                <a:solidFill>
                  <a:srgbClr val="A2C4C9"/>
                </a:solidFill>
              </a:rPr>
              <a:t>lessons</a:t>
            </a:r>
            <a:r>
              <a:rPr b="0" i="0" lang="en-US" sz="900" u="none" cap="none" strike="noStrike">
                <a:solidFill>
                  <a:srgbClr val="A2C4C9"/>
                </a:solidFill>
                <a:latin typeface="Calibri"/>
                <a:ea typeface="Calibri"/>
                <a:cs typeface="Calibri"/>
                <a:sym typeface="Calibri"/>
              </a:rPr>
              <a:t>.org</a:t>
            </a:r>
            <a:endParaRPr b="0" i="0" sz="900" u="none" cap="none" strike="noStrike">
              <a:solidFill>
                <a:srgbClr val="A2C4C9"/>
              </a:solidFill>
              <a:latin typeface="Calibri"/>
              <a:ea typeface="Calibri"/>
              <a:cs typeface="Calibri"/>
              <a:sym typeface="Calibri"/>
            </a:endParaRPr>
          </a:p>
        </p:txBody>
      </p:sp>
      <p:sp>
        <p:nvSpPr>
          <p:cNvPr id="200" name="Google Shape;200;p31"/>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A2C4C9"/>
                </a:solidFill>
              </a:rPr>
              <a:t>‹#›</a:t>
            </a:fld>
            <a:endParaRPr sz="900">
              <a:solidFill>
                <a:srgbClr val="A2C4C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12_Noah_Ark_JPEG_1024.jpg" id="205" name="Google Shape;205;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6" name="Google Shape;206;p32"/>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A2C4C9"/>
                </a:solidFill>
              </a:rPr>
              <a:t>The Flood and God’s Promise</a:t>
            </a:r>
            <a:r>
              <a:rPr b="0" i="0" lang="en-US" sz="900" u="none" cap="none" strike="noStrike">
                <a:solidFill>
                  <a:srgbClr val="A2C4C9"/>
                </a:solidFill>
                <a:latin typeface="Calibri"/>
                <a:ea typeface="Calibri"/>
                <a:cs typeface="Calibri"/>
                <a:sym typeface="Calibri"/>
              </a:rPr>
              <a:t>     www.missionbible</a:t>
            </a:r>
            <a:r>
              <a:rPr lang="en-US" sz="900">
                <a:solidFill>
                  <a:srgbClr val="A2C4C9"/>
                </a:solidFill>
              </a:rPr>
              <a:t>lessons</a:t>
            </a:r>
            <a:r>
              <a:rPr b="0" i="0" lang="en-US" sz="900" u="none" cap="none" strike="noStrike">
                <a:solidFill>
                  <a:srgbClr val="A2C4C9"/>
                </a:solidFill>
                <a:latin typeface="Calibri"/>
                <a:ea typeface="Calibri"/>
                <a:cs typeface="Calibri"/>
                <a:sym typeface="Calibri"/>
              </a:rPr>
              <a:t>.org</a:t>
            </a:r>
            <a:endParaRPr b="0" i="0" sz="900" u="none" cap="none" strike="noStrike">
              <a:solidFill>
                <a:srgbClr val="A2C4C9"/>
              </a:solidFill>
              <a:latin typeface="Calibri"/>
              <a:ea typeface="Calibri"/>
              <a:cs typeface="Calibri"/>
              <a:sym typeface="Calibri"/>
            </a:endParaRPr>
          </a:p>
        </p:txBody>
      </p:sp>
      <p:sp>
        <p:nvSpPr>
          <p:cNvPr id="207" name="Google Shape;207;p32"/>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A2C4C9"/>
                </a:solidFill>
              </a:rPr>
              <a:t>‹#›</a:t>
            </a:fld>
            <a:endParaRPr sz="900">
              <a:solidFill>
                <a:srgbClr val="A2C4C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14_Noah_Ark_JPEG_1024.jpg" id="212" name="Google Shape;212;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3" name="Google Shape;213;p33"/>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27D6A1"/>
                </a:solidFill>
              </a:rPr>
              <a:t>The Flood and God’s Promise</a:t>
            </a:r>
            <a:r>
              <a:rPr b="0" i="0" lang="en-US" sz="900" u="none" cap="none" strike="noStrike">
                <a:solidFill>
                  <a:srgbClr val="27D6A1"/>
                </a:solidFill>
                <a:latin typeface="Calibri"/>
                <a:ea typeface="Calibri"/>
                <a:cs typeface="Calibri"/>
                <a:sym typeface="Calibri"/>
              </a:rPr>
              <a:t>     www.missionbible</a:t>
            </a:r>
            <a:r>
              <a:rPr lang="en-US" sz="900">
                <a:solidFill>
                  <a:srgbClr val="27D6A1"/>
                </a:solidFill>
              </a:rPr>
              <a:t>lessons</a:t>
            </a:r>
            <a:r>
              <a:rPr b="0" i="0" lang="en-US" sz="900" u="none" cap="none" strike="noStrike">
                <a:solidFill>
                  <a:srgbClr val="27D6A1"/>
                </a:solidFill>
                <a:latin typeface="Calibri"/>
                <a:ea typeface="Calibri"/>
                <a:cs typeface="Calibri"/>
                <a:sym typeface="Calibri"/>
              </a:rPr>
              <a:t>.org</a:t>
            </a:r>
            <a:endParaRPr b="0" i="0" sz="900" u="none" cap="none" strike="noStrike">
              <a:solidFill>
                <a:srgbClr val="27D6A1"/>
              </a:solidFill>
              <a:latin typeface="Calibri"/>
              <a:ea typeface="Calibri"/>
              <a:cs typeface="Calibri"/>
              <a:sym typeface="Calibri"/>
            </a:endParaRPr>
          </a:p>
        </p:txBody>
      </p:sp>
      <p:sp>
        <p:nvSpPr>
          <p:cNvPr id="214" name="Google Shape;214;p33"/>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27D6A1"/>
                </a:solidFill>
              </a:rPr>
              <a:t>‹#›</a:t>
            </a:fld>
            <a:endParaRPr sz="900">
              <a:solidFill>
                <a:srgbClr val="27D6A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