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1000"/>
              </a:spcAft>
              <a:buNone/>
            </a:pPr>
            <a:r>
              <a:rPr lang="en" sz="1200">
                <a:solidFill>
                  <a:schemeClr val="dk1"/>
                </a:solidFill>
                <a:latin typeface="Calibri"/>
                <a:ea typeface="Calibri"/>
                <a:cs typeface="Calibri"/>
                <a:sym typeface="Calibri"/>
              </a:rPr>
              <a:t>1. Cover: A Wife for Isaac (Genesis chapter 24)</a:t>
            </a:r>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d9e78ea6c_2_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1d9e78ea6c_2_14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10. Abraham’s servant was so happy! God had answered his prayer. He knew Rebekah was the right wife for Isaac. The servant gave Rebekah two gold bracelets and a gold nose ring.</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“Whose daughter are you? Is there room for my camels and me to stay overnight at your house?” he asked.</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“My father is Bethuel the son of Nahor. Yes, there is room at our house. I will go and tell my family.”</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How thankful the servant was. Of all the people he could meet on his journey, God had led him straight to Abraham’s relatives!</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81" name="Google Shape;281;g1d9e78ea6c_2_1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d9e78ea6c_2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g1d9e78ea6c_2_15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11. The servant went to Rebekah’s home and explained who he was and why he was there. Rebekah’s father, Bethuel, and brother, Laban, listened carefully to the servant explain how God had led him to their house and to Rebekah. Everyone was amazed at this. And they were also happy when they heard how God had blessed their relative, Abraham. He had left them long ago, and they were so happy that he still loved God as they did.</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Then the servant asked an important question, “Will you let Rebekah travel with me back to Canaan to marry Isaac?”</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Bethuel agreed that this was what God would want, so they said “yes.” Abraham’s servant wanted to leave right away, but Rebekah’s family did not want her to go yet. They finally said, “We will let Rebekah decide.”</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90" name="Google Shape;290;g1d9e78ea6c_2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d9e78ea6c_2_1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d9e78ea6c_2_16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12. Rebekah thought about how God had led the servant to her family and to her. She wanted to marry someone who obeyed God like her family did. Rebekah said, “Yes, I will go.” </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Abraham’s servant was so happy! He gave Rebekah and her family even richer gifts and prepared to go.</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Rebekah and the servant had to travel a long way before their journey was complete. </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99" name="Google Shape;299;g1d9e78ea6c_2_1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d9e78ea6c_2_1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1d9e78ea6c_2_17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 sz="1200">
                <a:solidFill>
                  <a:schemeClr val="dk1"/>
                </a:solidFill>
                <a:latin typeface="Calibri"/>
                <a:ea typeface="Calibri"/>
                <a:cs typeface="Calibri"/>
                <a:sym typeface="Calibri"/>
              </a:rPr>
              <a:t>13. Rebekah and Isaac were very happy when they saw each other. They got married, and Isaac loved Rebekah very much.</a:t>
            </a:r>
            <a:endParaRPr b="0" i="0" sz="1200" u="none" cap="none" strike="noStrike">
              <a:solidFill>
                <a:schemeClr val="dk1"/>
              </a:solidFill>
              <a:latin typeface="Calibri"/>
              <a:ea typeface="Calibri"/>
              <a:cs typeface="Calibri"/>
              <a:sym typeface="Calibri"/>
            </a:endParaRPr>
          </a:p>
        </p:txBody>
      </p:sp>
      <p:sp>
        <p:nvSpPr>
          <p:cNvPr id="308" name="Google Shape;308;g1d9e78ea6c_2_1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7aaf46ee6a_2_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6" name="Google Shape;316;g37aaf46ee6a_2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7aaf46ee6a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26" name="Google Shape;326;g37aaf46ee6a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7aaf46ee6a_2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6" name="Google Shape;336;g37aaf46ee6a_2_82: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337" name="Google Shape;337;g37aaf46ee6a_2_82: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d9e78ea6c_2_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1d9e78ea6c_2_8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1000"/>
              </a:spcAft>
              <a:buClr>
                <a:schemeClr val="dk1"/>
              </a:buClr>
              <a:buSzPts val="1100"/>
              <a:buFont typeface="Arial"/>
              <a:buNone/>
            </a:pPr>
            <a:r>
              <a:rPr lang="en" sz="1200">
                <a:solidFill>
                  <a:schemeClr val="dk1"/>
                </a:solidFill>
                <a:latin typeface="Calibri"/>
                <a:ea typeface="Calibri"/>
                <a:cs typeface="Calibri"/>
                <a:sym typeface="Calibri"/>
              </a:rPr>
              <a:t>2. Abraham was a great man of God. God had promised Abraham that someday he would have grandchildren, and then they would have children, and then they would have children. God promised Abraham that he would have many, many descendants. God wanted Abraham’s descendants to love him just as much as Abraham did.</a:t>
            </a:r>
            <a:endParaRPr sz="1300">
              <a:solidFill>
                <a:schemeClr val="dk1"/>
              </a:solidFill>
              <a:latin typeface="Calibri"/>
              <a:ea typeface="Calibri"/>
              <a:cs typeface="Calibri"/>
              <a:sym typeface="Calibri"/>
            </a:endParaRPr>
          </a:p>
        </p:txBody>
      </p:sp>
      <p:sp>
        <p:nvSpPr>
          <p:cNvPr id="209" name="Google Shape;209;g1d9e78ea6c_2_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d9e78ea6c_2_9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1d9e78ea6c_2_9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3. But Abraham’s son, Isaac, was not even married yet. Abraham knew it was time to find a wife for Isaac.</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But not just any woman would do. Abraham wanted Isaac to marry a woman who believed in God. Then Isaac and his wife could have children and teach them to love God, too.</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18" name="Google Shape;218;g1d9e78ea6c_2_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9e78ea6c_2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1d9e78ea6c_2_10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4. Abraham thought about all the women who lived nearby in Canaan. They did not love God. They worshipped false gods and bowed down to them. Abraham did not want Isaac to marry a woman from Canaan. He remembered when he used to live in Haran. Many of Abraham’s relatives still lived near Haran in a place called “Nahor.” His relatives believed in the true and living God. This would be the perfect place to find a wife for Isaac.</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27" name="Google Shape;227;g1d9e78ea6c_2_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d9e78ea6c_2_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1d9e78ea6c_2_109: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5. So Abraham called in his most trusted servant, saying, “Promise me that you will find a wife for Isaac. Make sure that she is not a Canaanite. Go to my home country, to my relatives, and find Isaac a wife there.”</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36" name="Google Shape;236;g1d9e78ea6c_2_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d9e78ea6c_2_1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1d9e78ea6c_2_117: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6. The servant did as Abraham asked. He took along camels loaded with gifts to give to the father of whoever the bride would be. The servant travelled a long time before coming to Haran, where Abraham’s family lived.</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45" name="Google Shape;245;g1d9e78ea6c_2_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d9e78ea6c_2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1d9e78ea6c_2_125: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7. When the servant arrived, he decided to go to a place where the city’s young women went every day. He took his camels and waited beside the spring of waters where the girls came to get water for their families.</a:t>
            </a:r>
            <a:endParaRPr sz="1200">
              <a:solidFill>
                <a:schemeClr val="dk1"/>
              </a:solidFill>
              <a:latin typeface="Calibri"/>
              <a:ea typeface="Calibri"/>
              <a:cs typeface="Calibri"/>
              <a:sym typeface="Calibri"/>
            </a:endParaRPr>
          </a:p>
          <a:p>
            <a:pPr indent="0" lvl="0" marL="0" rtl="0" algn="l">
              <a:spcBef>
                <a:spcPts val="1000"/>
              </a:spcBef>
              <a:spcAft>
                <a:spcPts val="1000"/>
              </a:spcAft>
              <a:buSzPts val="1100"/>
              <a:buNone/>
            </a:pPr>
            <a:r>
              <a:t/>
            </a:r>
            <a:endParaRPr sz="1200">
              <a:solidFill>
                <a:schemeClr val="dk1"/>
              </a:solidFill>
              <a:latin typeface="Calibri"/>
              <a:ea typeface="Calibri"/>
              <a:cs typeface="Calibri"/>
              <a:sym typeface="Calibri"/>
            </a:endParaRPr>
          </a:p>
        </p:txBody>
      </p:sp>
      <p:sp>
        <p:nvSpPr>
          <p:cNvPr id="254" name="Google Shape;254;g1d9e78ea6c_2_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d9e78ea6c_2_1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d9e78ea6c_2_133: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8. He prayed, “O Lord God, be kind to me and to Abraham today. I’m going to stand here to watch the young women come to get water. I will say, ‘May I have a drink.’</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May the one who answers, ‘Have a drink, and I will water your camels too,’ be the one You have chosen for Isaac’s wife.” </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63" name="Google Shape;263;g1d9e78ea6c_2_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d9e78ea6c_2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1d9e78ea6c_2_141:notes"/>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9. The servant had not even finished his prayer when a beautiful and kind girl named Rebekah came to the well to get water.</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servant said, “Please, give me a drink.”</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“Of course, take some of my water.”</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Then Rebekah saw his thirsty camels and said, “I’ll get water for your camels too.”</a:t>
            </a:r>
            <a:endParaRPr sz="12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200">
                <a:solidFill>
                  <a:schemeClr val="dk1"/>
                </a:solidFill>
                <a:latin typeface="Calibri"/>
                <a:ea typeface="Calibri"/>
                <a:cs typeface="Calibri"/>
                <a:sym typeface="Calibri"/>
              </a:rPr>
              <a:t>It was hard work, but Rebekah ran back and forth to the well to get water for the thirsty camels. Finally, all the camels had plenty of water to drink.</a:t>
            </a:r>
            <a:endParaRPr sz="1200">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272" name="Google Shape;272;g1d9e78ea6c_2_1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122363"/>
            <a:ext cx="7772400" cy="23876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8" name="Google Shape;58;p14"/>
          <p:cNvSpPr txBox="1"/>
          <p:nvPr>
            <p:ph idx="1" type="subTitle"/>
          </p:nvPr>
        </p:nvSpPr>
        <p:spPr>
          <a:xfrm>
            <a:off x="1143000" y="3602038"/>
            <a:ext cx="6858000" cy="1655762"/>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1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028950" y="6356351"/>
            <a:ext cx="497205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8001000" y="6356351"/>
            <a:ext cx="51434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4" name="Google Shape;64;p15"/>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6"/>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9" name="Google Shape;69;p16"/>
          <p:cNvSpPr txBox="1"/>
          <p:nvPr>
            <p:ph idx="1" type="body"/>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16"/>
          <p:cNvSpPr txBox="1"/>
          <p:nvPr>
            <p:ph idx="2"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71" name="Google Shape;71;p16"/>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7"/>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7"/>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7"/>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18"/>
          <p:cNvSpPr txBox="1"/>
          <p:nvPr>
            <p:ph type="title"/>
          </p:nvPr>
        </p:nvSpPr>
        <p:spPr>
          <a:xfrm>
            <a:off x="623888" y="1709739"/>
            <a:ext cx="7886700" cy="2852737"/>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8"/>
          <p:cNvSpPr txBox="1"/>
          <p:nvPr>
            <p:ph idx="1" type="body"/>
          </p:nvPr>
        </p:nvSpPr>
        <p:spPr>
          <a:xfrm>
            <a:off x="623888" y="4589464"/>
            <a:ext cx="78867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83" name="Google Shape;83;p18"/>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8"/>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9"/>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8" name="Google Shape;88;p19"/>
          <p:cNvSpPr txBox="1"/>
          <p:nvPr>
            <p:ph idx="1" type="body"/>
          </p:nvPr>
        </p:nvSpPr>
        <p:spPr>
          <a:xfrm>
            <a:off x="6286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2" type="body"/>
          </p:nvPr>
        </p:nvSpPr>
        <p:spPr>
          <a:xfrm>
            <a:off x="4629150" y="1825625"/>
            <a:ext cx="38862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19"/>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9"/>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3" name="Shape 93"/>
        <p:cNvGrpSpPr/>
        <p:nvPr/>
      </p:nvGrpSpPr>
      <p:grpSpPr>
        <a:xfrm>
          <a:off x="0" y="0"/>
          <a:ext cx="0" cy="0"/>
          <a:chOff x="0" y="0"/>
          <a:chExt cx="0" cy="0"/>
        </a:xfrm>
      </p:grpSpPr>
      <p:sp>
        <p:nvSpPr>
          <p:cNvPr id="94" name="Google Shape;94;p20"/>
          <p:cNvSpPr txBox="1"/>
          <p:nvPr>
            <p:ph type="title"/>
          </p:nvPr>
        </p:nvSpPr>
        <p:spPr>
          <a:xfrm>
            <a:off x="629841"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5" name="Google Shape;95;p20"/>
          <p:cNvSpPr txBox="1"/>
          <p:nvPr>
            <p:ph idx="1" type="body"/>
          </p:nvPr>
        </p:nvSpPr>
        <p:spPr>
          <a:xfrm>
            <a:off x="629842" y="1681163"/>
            <a:ext cx="3868340"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629842" y="2505075"/>
            <a:ext cx="3868340"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3" type="body"/>
          </p:nvPr>
        </p:nvSpPr>
        <p:spPr>
          <a:xfrm>
            <a:off x="4629150" y="1681163"/>
            <a:ext cx="3887391"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8" name="Google Shape;98;p20"/>
          <p:cNvSpPr txBox="1"/>
          <p:nvPr>
            <p:ph idx="4" type="body"/>
          </p:nvPr>
        </p:nvSpPr>
        <p:spPr>
          <a:xfrm>
            <a:off x="4629150" y="2505075"/>
            <a:ext cx="3887391"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20"/>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20"/>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20"/>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21"/>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457200"/>
            <a:ext cx="2949178" cy="160020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8" name="Google Shape;108;p22"/>
          <p:cNvSpPr/>
          <p:nvPr>
            <p:ph idx="2" type="pic"/>
          </p:nvPr>
        </p:nvSpPr>
        <p:spPr>
          <a:xfrm>
            <a:off x="3887391" y="987426"/>
            <a:ext cx="4629150" cy="4873625"/>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2057400"/>
            <a:ext cx="2949178"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5" name="Google Shape;115;p23"/>
          <p:cNvSpPr txBox="1"/>
          <p:nvPr>
            <p:ph idx="1" type="body"/>
          </p:nvPr>
        </p:nvSpPr>
        <p:spPr>
          <a:xfrm rot="5400000">
            <a:off x="2396331" y="57944"/>
            <a:ext cx="4351338" cy="788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623593" y="2285206"/>
            <a:ext cx="5811838" cy="1971675"/>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1" name="Google Shape;121;p24"/>
          <p:cNvSpPr txBox="1"/>
          <p:nvPr>
            <p:ph idx="1" type="body"/>
          </p:nvPr>
        </p:nvSpPr>
        <p:spPr>
          <a:xfrm rot="5400000">
            <a:off x="623093" y="370681"/>
            <a:ext cx="5811838" cy="580072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6"/>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33" name="Google Shape;133;p26"/>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4" name="Google Shape;134;p26"/>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35" name="Google Shape;135;p2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6" name="Google Shape;136;p2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7" name="Google Shape;137;p2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p27"/>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0" name="Google Shape;140;p2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1" name="Google Shape;141;p2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2" name="Google Shape;142;p2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3" name="Google Shape;143;p2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28"/>
          <p:cNvSpPr txBox="1"/>
          <p:nvPr>
            <p:ph type="title"/>
          </p:nvPr>
        </p:nvSpPr>
        <p:spPr>
          <a:xfrm rot="5400000">
            <a:off x="4732350" y="2171687"/>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46" name="Google Shape;146;p28"/>
          <p:cNvSpPr txBox="1"/>
          <p:nvPr>
            <p:ph idx="1" type="body"/>
          </p:nvPr>
        </p:nvSpPr>
        <p:spPr>
          <a:xfrm rot="5400000">
            <a:off x="541350" y="190487"/>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2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8" name="Google Shape;148;p2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49" name="Google Shape;149;p2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0" name="Shape 150"/>
        <p:cNvGrpSpPr/>
        <p:nvPr/>
      </p:nvGrpSpPr>
      <p:grpSpPr>
        <a:xfrm>
          <a:off x="0" y="0"/>
          <a:ext cx="0" cy="0"/>
          <a:chOff x="0" y="0"/>
          <a:chExt cx="0" cy="0"/>
        </a:xfrm>
      </p:grpSpPr>
      <p:sp>
        <p:nvSpPr>
          <p:cNvPr id="151" name="Google Shape;151;p29"/>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52" name="Google Shape;152;p29"/>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3" name="Google Shape;153;p2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4" name="Google Shape;154;p2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55" name="Google Shape;155;p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6" name="Shape 156"/>
        <p:cNvGrpSpPr/>
        <p:nvPr/>
      </p:nvGrpSpPr>
      <p:grpSpPr>
        <a:xfrm>
          <a:off x="0" y="0"/>
          <a:ext cx="0" cy="0"/>
          <a:chOff x="0" y="0"/>
          <a:chExt cx="0" cy="0"/>
        </a:xfrm>
      </p:grpSpPr>
      <p:sp>
        <p:nvSpPr>
          <p:cNvPr id="157" name="Google Shape;157;p3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58" name="Google Shape;158;p30"/>
          <p:cNvSpPr/>
          <p:nvPr>
            <p:ph idx="2" type="pic"/>
          </p:nvPr>
        </p:nvSpPr>
        <p:spPr>
          <a:xfrm>
            <a:off x="1792288" y="612775"/>
            <a:ext cx="5486400" cy="4114800"/>
          </a:xfrm>
          <a:prstGeom prst="rect">
            <a:avLst/>
          </a:prstGeom>
          <a:noFill/>
          <a:ln>
            <a:noFill/>
          </a:ln>
        </p:spPr>
      </p:sp>
      <p:sp>
        <p:nvSpPr>
          <p:cNvPr id="159" name="Google Shape;159;p30"/>
          <p:cNvSpPr txBox="1"/>
          <p:nvPr>
            <p:ph idx="1" type="body"/>
          </p:nvPr>
        </p:nvSpPr>
        <p:spPr>
          <a:xfrm>
            <a:off x="1792288" y="5367337"/>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60" name="Google Shape;160;p3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1" name="Google Shape;161;p3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2" name="Google Shape;162;p3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sp>
        <p:nvSpPr>
          <p:cNvPr id="164" name="Google Shape;164;p31"/>
          <p:cNvSpPr txBox="1"/>
          <p:nvPr>
            <p:ph idx="11" type="ftr"/>
          </p:nvPr>
        </p:nvSpPr>
        <p:spPr>
          <a:xfrm>
            <a:off x="286439" y="6356350"/>
            <a:ext cx="5733361"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65" name="Google Shape;165;p3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6" name="Shape 166"/>
        <p:cNvGrpSpPr/>
        <p:nvPr/>
      </p:nvGrpSpPr>
      <p:grpSpPr>
        <a:xfrm>
          <a:off x="0" y="0"/>
          <a:ext cx="0" cy="0"/>
          <a:chOff x="0" y="0"/>
          <a:chExt cx="0" cy="0"/>
        </a:xfrm>
      </p:grpSpPr>
      <p:sp>
        <p:nvSpPr>
          <p:cNvPr id="167" name="Google Shape;167;p32"/>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68" name="Google Shape;168;p32"/>
          <p:cNvSpPr txBox="1"/>
          <p:nvPr>
            <p:ph idx="1" type="body"/>
          </p:nvPr>
        </p:nvSpPr>
        <p:spPr>
          <a:xfrm>
            <a:off x="457200" y="1535112"/>
            <a:ext cx="40401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69" name="Google Shape;169;p32"/>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0" name="Google Shape;170;p32"/>
          <p:cNvSpPr txBox="1"/>
          <p:nvPr>
            <p:ph idx="3" type="body"/>
          </p:nvPr>
        </p:nvSpPr>
        <p:spPr>
          <a:xfrm>
            <a:off x="4645025" y="1535112"/>
            <a:ext cx="4041900" cy="639899"/>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71" name="Google Shape;171;p32"/>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72" name="Google Shape;172;p3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3" name="Google Shape;173;p3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74" name="Google Shape;174;p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5" name="Shape 175"/>
        <p:cNvGrpSpPr/>
        <p:nvPr/>
      </p:nvGrpSpPr>
      <p:grpSpPr>
        <a:xfrm>
          <a:off x="0" y="0"/>
          <a:ext cx="0" cy="0"/>
          <a:chOff x="0" y="0"/>
          <a:chExt cx="0" cy="0"/>
        </a:xfrm>
      </p:grpSpPr>
      <p:sp>
        <p:nvSpPr>
          <p:cNvPr id="176" name="Google Shape;176;p33"/>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77" name="Google Shape;177;p33"/>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 name="Google Shape;178;p33"/>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3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0" name="Google Shape;180;p3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1" name="Google Shape;181;p3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2" name="Shape 182"/>
        <p:cNvGrpSpPr/>
        <p:nvPr/>
      </p:nvGrpSpPr>
      <p:grpSpPr>
        <a:xfrm>
          <a:off x="0" y="0"/>
          <a:ext cx="0" cy="0"/>
          <a:chOff x="0" y="0"/>
          <a:chExt cx="0" cy="0"/>
        </a:xfrm>
      </p:grpSpPr>
      <p:sp>
        <p:nvSpPr>
          <p:cNvPr id="183" name="Google Shape;183;p34"/>
          <p:cNvSpPr txBox="1"/>
          <p:nvPr>
            <p:ph type="title"/>
          </p:nvPr>
        </p:nvSpPr>
        <p:spPr>
          <a:xfrm>
            <a:off x="722312"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722312"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85" name="Google Shape;185;p3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6" name="Google Shape;186;p3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87" name="Google Shape;187;p3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8" name="Shape 188"/>
        <p:cNvGrpSpPr/>
        <p:nvPr/>
      </p:nvGrpSpPr>
      <p:grpSpPr>
        <a:xfrm>
          <a:off x="0" y="0"/>
          <a:ext cx="0" cy="0"/>
          <a:chOff x="0" y="0"/>
          <a:chExt cx="0" cy="0"/>
        </a:xfrm>
      </p:grpSpPr>
      <p:sp>
        <p:nvSpPr>
          <p:cNvPr id="189" name="Google Shape;189;p3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90" name="Google Shape;190;p35"/>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1" name="Google Shape;191;p3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92" name="Google Shape;192;p3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93" name="Google Shape;193;p3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36"/>
          <p:cNvSpPr txBox="1"/>
          <p:nvPr>
            <p:ph type="title"/>
          </p:nvPr>
        </p:nvSpPr>
        <p:spPr>
          <a:xfrm>
            <a:off x="311700" y="593367"/>
            <a:ext cx="8520600" cy="7635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6"/>
          <p:cNvSpPr txBox="1"/>
          <p:nvPr>
            <p:ph idx="12" type="sldNum"/>
          </p:nvPr>
        </p:nvSpPr>
        <p:spPr>
          <a:xfrm>
            <a:off x="8472458" y="6217622"/>
            <a:ext cx="548700" cy="5247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365126"/>
            <a:ext cx="7886700" cy="132556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2" name="Google Shape;52;p13"/>
          <p:cNvSpPr txBox="1"/>
          <p:nvPr>
            <p:ph idx="1" type="body"/>
          </p:nvPr>
        </p:nvSpPr>
        <p:spPr>
          <a:xfrm>
            <a:off x="628650" y="1825625"/>
            <a:ext cx="78867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6356351"/>
            <a:ext cx="20574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6356351"/>
            <a:ext cx="5093646"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122596" y="6356351"/>
            <a:ext cx="392754"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74637"/>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9pPr>
          </a:lstStyle>
          <a:p/>
        </p:txBody>
      </p:sp>
      <p:sp>
        <p:nvSpPr>
          <p:cNvPr id="127" name="Google Shape;127;p25"/>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898989"/>
              </a:buClr>
              <a:buSzPts val="1400"/>
              <a:buFont typeface="Calibri"/>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24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hyperlink" Target="http://missionbiblelessons.org" TargetMode="External"/><Relationship Id="rId11" Type="http://schemas.openxmlformats.org/officeDocument/2006/relationships/hyperlink" Target="https://creativecommons.org/licenses/by-sa/3.0/" TargetMode="External"/><Relationship Id="rId10" Type="http://schemas.openxmlformats.org/officeDocument/2006/relationships/image" Target="../media/image7.png"/><Relationship Id="rId12" Type="http://schemas.openxmlformats.org/officeDocument/2006/relationships/hyperlink" Target="http://www.missionbibleclass.org/" TargetMode="External"/><Relationship Id="rId9" Type="http://schemas.openxmlformats.org/officeDocument/2006/relationships/hyperlink" Target="http://www.freebibleimages.org/" TargetMode="External"/><Relationship Id="rId5" Type="http://schemas.openxmlformats.org/officeDocument/2006/relationships/hyperlink" Target="http://missionbiblelessons.org" TargetMode="External"/><Relationship Id="rId6" Type="http://schemas.openxmlformats.org/officeDocument/2006/relationships/hyperlink" Target="http://missionbiblelessons.org" TargetMode="External"/><Relationship Id="rId7" Type="http://schemas.openxmlformats.org/officeDocument/2006/relationships/hyperlink" Target="http://missionbiblelessons.org" TargetMode="External"/><Relationship Id="rId8" Type="http://schemas.openxmlformats.org/officeDocument/2006/relationships/hyperlink" Target="http://sweetpublishing.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37"/>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03" name="Google Shape;203;p37" title="02.07 A Wife for Isaac_Cover1 ENG.png"/>
          <p:cNvPicPr preferRelativeResize="0"/>
          <p:nvPr/>
        </p:nvPicPr>
        <p:blipFill rotWithShape="1">
          <a:blip r:embed="rId3">
            <a:alphaModFix/>
          </a:blip>
          <a:srcRect b="0" l="0" r="0" t="0"/>
          <a:stretch/>
        </p:blipFill>
        <p:spPr>
          <a:xfrm>
            <a:off x="0" y="-25"/>
            <a:ext cx="9144000" cy="6858050"/>
          </a:xfrm>
          <a:prstGeom prst="rect">
            <a:avLst/>
          </a:prstGeom>
          <a:noFill/>
          <a:ln>
            <a:noFill/>
          </a:ln>
        </p:spPr>
      </p:pic>
      <p:sp>
        <p:nvSpPr>
          <p:cNvPr id="204" name="Google Shape;204;p3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05" name="Google Shape;205;p3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6"/>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10. Abraham’s servant was so happy!  God had answered his prayer.  He knew Rebekah was the right wife for Isaac.  The servant gave Rebekah two gold bracelets and a gold nose ring.</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“Whose daughter are you? Is there room for my camels and me to stay overnight at your house?” he asked.</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 </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“My father is Bethuel the son of Nahor. Yes, there is room at our house.  I will go and tell my family.”</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 </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How thankful the servant was. Of all the people he could meet on his journey God had led him straight to Abraham’s relatives!  </a:t>
            </a:r>
            <a:endParaRPr b="0" i="0" sz="1600" u="none" cap="none" strike="noStrike">
              <a:solidFill>
                <a:schemeClr val="dk1"/>
              </a:solidFill>
              <a:highlight>
                <a:srgbClr val="FFFF00"/>
              </a:highlight>
              <a:latin typeface="Calibri"/>
              <a:ea typeface="Calibri"/>
              <a:cs typeface="Calibri"/>
              <a:sym typeface="Calibri"/>
            </a:endParaRPr>
          </a:p>
        </p:txBody>
      </p:sp>
      <p:pic>
        <p:nvPicPr>
          <p:cNvPr id="284" name="Google Shape;284;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5" name="Google Shape;285;p46"/>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86" name="Google Shape;286;p46"/>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7"/>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11. The servant went to Rebekah’s home and explained who he was and why he was there. Rebekah’s father, Bethuel, and brother, Laban, listened carefully to the servant explain how God had led him to their house and to Rebekah.  Everyone was amazed at this.  </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And they were also happy when they heard how God had blessed their relative, Abraham.  He had left them long ago and they were so happy that he still loved God like they did.</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 </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Then the servant asked an important question, “Will you let Rebekah travel with me back to Canaan to marry Isaac?”</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 </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Bethuel agreed that this was what God would want so they said “yes”.  Abraham’s servant wanted to leave right away but Rebekah’s family did not want her to go yet.  They finally said, “We will let Rebekah decide.”</a:t>
            </a:r>
            <a:endParaRPr b="0" i="0" sz="1600" u="none" cap="none" strike="noStrike">
              <a:solidFill>
                <a:schemeClr val="dk1"/>
              </a:solidFill>
              <a:highlight>
                <a:srgbClr val="FFFF00"/>
              </a:highlight>
              <a:latin typeface="Calibri"/>
              <a:ea typeface="Calibri"/>
              <a:cs typeface="Calibri"/>
              <a:sym typeface="Calibri"/>
            </a:endParaRPr>
          </a:p>
        </p:txBody>
      </p:sp>
      <p:pic>
        <p:nvPicPr>
          <p:cNvPr id="293" name="Google Shape;293;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4" name="Google Shape;294;p47"/>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95" name="Google Shape;295;p47"/>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12. Rebekah thought about how God had led the servant to her family and to her.  She wanted to marry someone who obeyed God like her family did.  Rebekah said, “Yes, I will go.” </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 </a:t>
            </a: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Abraham’s servant was so happy!  He gave Rebekah and her family even more rich gifts and prepared to go. </a:t>
            </a:r>
            <a:endParaRPr b="0" i="0" sz="1600" u="none" cap="none" strike="noStrike">
              <a:solidFill>
                <a:schemeClr val="dk1"/>
              </a:solidFill>
              <a:highlight>
                <a:srgbClr val="FFFF00"/>
              </a:highlight>
              <a:latin typeface="Calibri"/>
              <a:ea typeface="Calibri"/>
              <a:cs typeface="Calibri"/>
              <a:sym typeface="Calibri"/>
            </a:endParaRPr>
          </a:p>
        </p:txBody>
      </p:sp>
      <p:pic>
        <p:nvPicPr>
          <p:cNvPr id="302" name="Google Shape;302;p4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3" name="Google Shape;303;p4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304" name="Google Shape;304;p4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9"/>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13. Rebekah and the servant had to travel a long way before their journey was complete. She and Isaac were very happy when they saw each other. They got married and Isaac loved Rebekah very much.</a:t>
            </a:r>
            <a:endParaRPr b="0" i="0" sz="1600" u="none" cap="none" strike="noStrike">
              <a:solidFill>
                <a:schemeClr val="dk1"/>
              </a:solidFill>
              <a:highlight>
                <a:srgbClr val="FFFF00"/>
              </a:highlight>
              <a:latin typeface="Calibri"/>
              <a:ea typeface="Calibri"/>
              <a:cs typeface="Calibri"/>
              <a:sym typeface="Calibri"/>
            </a:endParaRPr>
          </a:p>
        </p:txBody>
      </p:sp>
      <p:pic>
        <p:nvPicPr>
          <p:cNvPr id="311" name="Google Shape;311;p4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12" name="Google Shape;312;p4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313" name="Google Shape;313;p4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a:t>
            </a:r>
            <a:r>
              <a:rPr b="1" i="0" lang="en" sz="2000" u="none" cap="none" strike="noStrike">
                <a:solidFill>
                  <a:schemeClr val="dk1"/>
                </a:solidFill>
                <a:latin typeface="Calibri"/>
                <a:ea typeface="Calibri"/>
                <a:cs typeface="Calibri"/>
                <a:sym typeface="Calibri"/>
              </a:rPr>
              <a:t>1</a:t>
            </a:r>
            <a:endParaRPr b="1" i="0" sz="2000" u="none" cap="none" strike="noStrike">
              <a:solidFill>
                <a:schemeClr val="dk1"/>
              </a:solidFill>
              <a:latin typeface="Calibri"/>
              <a:ea typeface="Calibri"/>
              <a:cs typeface="Calibri"/>
              <a:sym typeface="Calibri"/>
            </a:endParaRPr>
          </a:p>
        </p:txBody>
      </p:sp>
      <p:sp>
        <p:nvSpPr>
          <p:cNvPr id="319" name="Google Shape;319;p50"/>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1. Cover: A Wife for Isaac (Genesis chapter 24)</a:t>
            </a:r>
            <a:endParaRPr sz="1100"/>
          </a:p>
          <a:p>
            <a:pPr indent="0" lvl="0" marL="0" rtl="0" algn="l">
              <a:lnSpc>
                <a:spcPct val="100000"/>
              </a:lnSpc>
              <a:spcBef>
                <a:spcPts val="1000"/>
              </a:spcBef>
              <a:spcAft>
                <a:spcPts val="0"/>
              </a:spcAft>
              <a:buClr>
                <a:schemeClr val="dk1"/>
              </a:buClr>
              <a:buSzPts val="1100"/>
              <a:buFont typeface="Arial"/>
              <a:buNone/>
            </a:pPr>
            <a:r>
              <a:rPr lang="en" sz="1100"/>
              <a:t>2. Abraham was a great man of God. God had promised Abraham that someday he would have grandchildren, and then they would have children, and then they would have children. God promised Abraham that he would have many, many descendants. God wanted Abraham’s descendants to love him just as much as Abraham did.</a:t>
            </a:r>
            <a:endParaRPr sz="1100"/>
          </a:p>
          <a:p>
            <a:pPr indent="0" lvl="0" marL="0" rtl="0" algn="l">
              <a:lnSpc>
                <a:spcPct val="100000"/>
              </a:lnSpc>
              <a:spcBef>
                <a:spcPts val="1000"/>
              </a:spcBef>
              <a:spcAft>
                <a:spcPts val="0"/>
              </a:spcAft>
              <a:buClr>
                <a:schemeClr val="dk1"/>
              </a:buClr>
              <a:buSzPts val="1100"/>
              <a:buFont typeface="Arial"/>
              <a:buNone/>
            </a:pPr>
            <a:r>
              <a:rPr lang="en" sz="1100"/>
              <a:t>3. But Abraham’s son, Isaac, was not even married yet. Abraham knew it was time to find a wife for Isaac.</a:t>
            </a:r>
            <a:endParaRPr sz="1100"/>
          </a:p>
          <a:p>
            <a:pPr indent="0" lvl="0" marL="0" rtl="0" algn="l">
              <a:lnSpc>
                <a:spcPct val="100000"/>
              </a:lnSpc>
              <a:spcBef>
                <a:spcPts val="1000"/>
              </a:spcBef>
              <a:spcAft>
                <a:spcPts val="0"/>
              </a:spcAft>
              <a:buClr>
                <a:schemeClr val="dk1"/>
              </a:buClr>
              <a:buSzPts val="1100"/>
              <a:buFont typeface="Arial"/>
              <a:buNone/>
            </a:pPr>
            <a:r>
              <a:rPr lang="en" sz="1100"/>
              <a:t>But not just any woman would do. Abraham wanted Isaac to marry a woman who believed in God. Then Isaac and his wife could have children and teach them to love God, too.</a:t>
            </a:r>
            <a:endParaRPr sz="1100"/>
          </a:p>
          <a:p>
            <a:pPr indent="0" lvl="0" marL="0" rtl="0" algn="l">
              <a:lnSpc>
                <a:spcPct val="100000"/>
              </a:lnSpc>
              <a:spcBef>
                <a:spcPts val="1000"/>
              </a:spcBef>
              <a:spcAft>
                <a:spcPts val="0"/>
              </a:spcAft>
              <a:buClr>
                <a:schemeClr val="dk1"/>
              </a:buClr>
              <a:buSzPts val="1100"/>
              <a:buFont typeface="Arial"/>
              <a:buNone/>
            </a:pPr>
            <a:r>
              <a:rPr lang="en" sz="1100"/>
              <a:t>4. Abraham thought about all the women who lived nearby in Canaan. They did not love God. They worshipped false gods and bowed down to them. Abraham did not want Isaac to marry a woman from Canaan. He remembered when he used to live in Haran. Many of Abraham’s relatives still lived near Haran in a place called “Nahor.” His relatives believed in the true and living God. This would be the perfect place to find a wife for Isaac.</a:t>
            </a:r>
            <a:endParaRPr sz="1100"/>
          </a:p>
          <a:p>
            <a:pPr indent="0" lvl="0" marL="0" rtl="0" algn="l">
              <a:lnSpc>
                <a:spcPct val="100000"/>
              </a:lnSpc>
              <a:spcBef>
                <a:spcPts val="1000"/>
              </a:spcBef>
              <a:spcAft>
                <a:spcPts val="0"/>
              </a:spcAft>
              <a:buClr>
                <a:schemeClr val="dk1"/>
              </a:buClr>
              <a:buSzPts val="1100"/>
              <a:buFont typeface="Arial"/>
              <a:buNone/>
            </a:pPr>
            <a:r>
              <a:rPr lang="en" sz="1100"/>
              <a:t>5. So Abraham called in his most trusted servant, saying, “Promise me that you will find a wife for Isaac. Make sure that she is not a Canaanite. Go to my home country, to my relatives, and find Isaac a wife there.”</a:t>
            </a:r>
            <a:endParaRPr sz="1100"/>
          </a:p>
          <a:p>
            <a:pPr indent="0" lvl="0" marL="0" rtl="0" algn="l">
              <a:lnSpc>
                <a:spcPct val="100000"/>
              </a:lnSpc>
              <a:spcBef>
                <a:spcPts val="1000"/>
              </a:spcBef>
              <a:spcAft>
                <a:spcPts val="1000"/>
              </a:spcAft>
              <a:buClr>
                <a:schemeClr val="dk1"/>
              </a:buClr>
              <a:buSzPts val="1100"/>
              <a:buFont typeface="Arial"/>
              <a:buNone/>
            </a:pPr>
            <a:r>
              <a:rPr lang="en" sz="1100"/>
              <a:t>6. The servant did as Abraham asked. He took along camels loaded with gifts to give to the father of whoever the bride would be. The servant travelled a long time before coming to Haran, where Abraham’s family lived.</a:t>
            </a:r>
            <a:endParaRPr sz="1100"/>
          </a:p>
        </p:txBody>
      </p:sp>
      <p:sp>
        <p:nvSpPr>
          <p:cNvPr id="320" name="Google Shape;320;p50"/>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21" name="Google Shape;321;p50"/>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7. When the servant arrived, he decided to go to a place where the city’s young women went every day. He took his camels and waited beside the spring of waters where the girls came to get water for their families.</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8. He prayed, “O Lord God, be kind to me and to Abraham today. I’m going to stand here to watch the young women come to get water. I will say, ‘May I have a drink.’</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May the one who answers, ‘Have a drink, and I will water your camels too,’ be the one You have chosen for Isaac’s wife.” </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9. The servant had not even finished his prayer when a beautiful and kind girl named Rebekah came to the well to get water.</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The servant said, “Please, give me a drink.”</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“Of course, take some of my water.”</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Then Rebekah saw his thirsty camels and said, “I’ll get water for your camels too.”</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1000"/>
              </a:spcAft>
              <a:buClr>
                <a:schemeClr val="dk1"/>
              </a:buClr>
              <a:buSzPts val="1100"/>
              <a:buFont typeface="Arial"/>
              <a:buNone/>
            </a:pPr>
            <a:r>
              <a:rPr lang="en" sz="1100">
                <a:solidFill>
                  <a:schemeClr val="dk1"/>
                </a:solidFill>
                <a:latin typeface="Calibri"/>
                <a:ea typeface="Calibri"/>
                <a:cs typeface="Calibri"/>
                <a:sym typeface="Calibri"/>
              </a:rPr>
              <a:t>It was hard work, but Rebekah ran back and forth to the well to get water for the thirsty camels. Finally, all the camels had plenty of water to drink.</a:t>
            </a:r>
            <a:endParaRPr sz="1100">
              <a:solidFill>
                <a:schemeClr val="dk1"/>
              </a:solidFill>
              <a:latin typeface="Calibri"/>
              <a:ea typeface="Calibri"/>
              <a:cs typeface="Calibri"/>
              <a:sym typeface="Calibri"/>
            </a:endParaRPr>
          </a:p>
        </p:txBody>
      </p:sp>
      <p:sp>
        <p:nvSpPr>
          <p:cNvPr id="322" name="Google Shape;322;p5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A Wife for Isaac</a:t>
            </a:r>
            <a:endParaRPr sz="1000"/>
          </a:p>
        </p:txBody>
      </p:sp>
      <p:sp>
        <p:nvSpPr>
          <p:cNvPr id="323" name="Google Shape;323;p5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1"/>
          <p:cNvSpPr txBox="1"/>
          <p:nvPr>
            <p:ph type="title"/>
          </p:nvPr>
        </p:nvSpPr>
        <p:spPr>
          <a:xfrm>
            <a:off x="512550" y="326625"/>
            <a:ext cx="3832500" cy="494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Calibri"/>
              <a:buNone/>
            </a:pPr>
            <a:r>
              <a:rPr lang="en"/>
              <a:t>Teacher Notes 2</a:t>
            </a:r>
            <a:endParaRPr b="1" i="0" sz="2000" u="none" cap="none" strike="noStrike">
              <a:solidFill>
                <a:schemeClr val="dk1"/>
              </a:solidFill>
              <a:latin typeface="Calibri"/>
              <a:ea typeface="Calibri"/>
              <a:cs typeface="Calibri"/>
              <a:sym typeface="Calibri"/>
            </a:endParaRPr>
          </a:p>
        </p:txBody>
      </p:sp>
      <p:sp>
        <p:nvSpPr>
          <p:cNvPr id="329" name="Google Shape;329;p51"/>
          <p:cNvSpPr txBox="1"/>
          <p:nvPr>
            <p:ph idx="2" type="body"/>
          </p:nvPr>
        </p:nvSpPr>
        <p:spPr>
          <a:xfrm>
            <a:off x="495300" y="892725"/>
            <a:ext cx="3867000" cy="548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sz="1100"/>
              <a:t>10. Abraham’s servant was so happy! God had answered his prayer. He knew Rebekah was the right wife for Isaac. The servant gave Rebekah two gold bracelets and a gold nose ring.</a:t>
            </a:r>
            <a:endParaRPr sz="1100"/>
          </a:p>
          <a:p>
            <a:pPr indent="0" lvl="0" marL="0" rtl="0" algn="l">
              <a:lnSpc>
                <a:spcPct val="100000"/>
              </a:lnSpc>
              <a:spcBef>
                <a:spcPts val="1000"/>
              </a:spcBef>
              <a:spcAft>
                <a:spcPts val="0"/>
              </a:spcAft>
              <a:buClr>
                <a:schemeClr val="dk1"/>
              </a:buClr>
              <a:buSzPts val="1100"/>
              <a:buFont typeface="Arial"/>
              <a:buNone/>
            </a:pPr>
            <a:r>
              <a:rPr lang="en" sz="1100"/>
              <a:t>“Whose daughter are you? Is there room for my camels and me to stay overnight at your house?” he asked.</a:t>
            </a:r>
            <a:endParaRPr sz="1100"/>
          </a:p>
          <a:p>
            <a:pPr indent="0" lvl="0" marL="0" rtl="0" algn="l">
              <a:lnSpc>
                <a:spcPct val="100000"/>
              </a:lnSpc>
              <a:spcBef>
                <a:spcPts val="1000"/>
              </a:spcBef>
              <a:spcAft>
                <a:spcPts val="0"/>
              </a:spcAft>
              <a:buClr>
                <a:schemeClr val="dk1"/>
              </a:buClr>
              <a:buSzPts val="1100"/>
              <a:buFont typeface="Arial"/>
              <a:buNone/>
            </a:pPr>
            <a:r>
              <a:rPr lang="en" sz="1100"/>
              <a:t>“My father is Bethuel the son of Nahor. Yes, there is room at our house. I will go and tell my family.”</a:t>
            </a:r>
            <a:endParaRPr sz="1100"/>
          </a:p>
          <a:p>
            <a:pPr indent="0" lvl="0" marL="0" rtl="0" algn="l">
              <a:lnSpc>
                <a:spcPct val="100000"/>
              </a:lnSpc>
              <a:spcBef>
                <a:spcPts val="1000"/>
              </a:spcBef>
              <a:spcAft>
                <a:spcPts val="0"/>
              </a:spcAft>
              <a:buClr>
                <a:schemeClr val="dk1"/>
              </a:buClr>
              <a:buSzPts val="1100"/>
              <a:buFont typeface="Arial"/>
              <a:buNone/>
            </a:pPr>
            <a:r>
              <a:rPr lang="en" sz="1100"/>
              <a:t>How thankful the servant was. Of all the people he could meet on his journey, God had led him straight to Abraham’s relatives!</a:t>
            </a:r>
            <a:endParaRPr sz="1100"/>
          </a:p>
          <a:p>
            <a:pPr indent="0" lvl="0" marL="0" rtl="0" algn="l">
              <a:lnSpc>
                <a:spcPct val="100000"/>
              </a:lnSpc>
              <a:spcBef>
                <a:spcPts val="1000"/>
              </a:spcBef>
              <a:spcAft>
                <a:spcPts val="0"/>
              </a:spcAft>
              <a:buClr>
                <a:schemeClr val="dk1"/>
              </a:buClr>
              <a:buSzPts val="1100"/>
              <a:buFont typeface="Arial"/>
              <a:buNone/>
            </a:pPr>
            <a:r>
              <a:rPr lang="en" sz="1100"/>
              <a:t>11. The servant went to Rebekah’s home and explained who he was and why he was there. Rebekah’s father, Bethuel, and brother, Laban, listened carefully to the servant explain how God had led him to their house and to Rebekah. Everyone was amazed at this. And they were also happy when they heard how God had blessed their relative, Abraham. He had left them long ago, and they were so happy that he still loved God as they did.</a:t>
            </a:r>
            <a:endParaRPr sz="1100"/>
          </a:p>
          <a:p>
            <a:pPr indent="0" lvl="0" marL="0" rtl="0" algn="l">
              <a:lnSpc>
                <a:spcPct val="100000"/>
              </a:lnSpc>
              <a:spcBef>
                <a:spcPts val="1000"/>
              </a:spcBef>
              <a:spcAft>
                <a:spcPts val="0"/>
              </a:spcAft>
              <a:buClr>
                <a:schemeClr val="dk1"/>
              </a:buClr>
              <a:buSzPts val="1100"/>
              <a:buFont typeface="Arial"/>
              <a:buNone/>
            </a:pPr>
            <a:r>
              <a:rPr lang="en" sz="1100"/>
              <a:t>Then the servant asked an important question, “Will you let Rebekah travel with me back to Canaan to marry Isaac?”</a:t>
            </a:r>
            <a:endParaRPr sz="1100"/>
          </a:p>
          <a:p>
            <a:pPr indent="0" lvl="0" marL="0" rtl="0" algn="l">
              <a:lnSpc>
                <a:spcPct val="100000"/>
              </a:lnSpc>
              <a:spcBef>
                <a:spcPts val="1000"/>
              </a:spcBef>
              <a:spcAft>
                <a:spcPts val="1000"/>
              </a:spcAft>
              <a:buClr>
                <a:schemeClr val="dk1"/>
              </a:buClr>
              <a:buSzPts val="1100"/>
              <a:buFont typeface="Arial"/>
              <a:buNone/>
            </a:pPr>
            <a:r>
              <a:rPr lang="en" sz="1100"/>
              <a:t>Bethuel agreed that this was what God would want, so they said “yes.” Abraham’s servant wanted to leave right away, but Rebekah’s family did not want her to go yet. They finally said, “We will let Rebekah decide.”</a:t>
            </a:r>
            <a:endParaRPr sz="1100"/>
          </a:p>
        </p:txBody>
      </p:sp>
      <p:sp>
        <p:nvSpPr>
          <p:cNvPr id="330" name="Google Shape;330;p51"/>
          <p:cNvSpPr txBox="1"/>
          <p:nvPr/>
        </p:nvSpPr>
        <p:spPr>
          <a:xfrm>
            <a:off x="4789488" y="1268413"/>
            <a:ext cx="3444900" cy="493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200"/>
              <a:buFont typeface="Arial"/>
              <a:buNone/>
            </a:pPr>
            <a:r>
              <a:t/>
            </a:r>
            <a:endParaRPr b="0" i="0" sz="1200" u="none" cap="none" strike="noStrike">
              <a:solidFill>
                <a:srgbClr val="FF0000"/>
              </a:solidFill>
              <a:latin typeface="Calibri"/>
              <a:ea typeface="Calibri"/>
              <a:cs typeface="Calibri"/>
              <a:sym typeface="Calibri"/>
            </a:endParaRPr>
          </a:p>
        </p:txBody>
      </p:sp>
      <p:sp>
        <p:nvSpPr>
          <p:cNvPr id="331" name="Google Shape;331;p51"/>
          <p:cNvSpPr/>
          <p:nvPr/>
        </p:nvSpPr>
        <p:spPr>
          <a:xfrm>
            <a:off x="4728625" y="892725"/>
            <a:ext cx="3867000" cy="5486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11. The servant went to Rebekah’s home and explained who he was and why he was there. Rebekah’s father, Bethuel, and brother, Laban, listened carefully to the servant explain how God had led him to their house and to Rebekah. Everyone was amazed at this. And they were also happy when they heard how God had blessed their relative, Abraham. He had left them long ago, and they were so happy that he still loved God as they did.</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Then the servant asked an important question, “Will you let Rebekah travel with me back to Canaan to marry Isaac?”</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Bethuel agreed that this was what God would want, so they said “yes.” Abraham’s servant wanted to leave right away, but Rebekah’s family did not want her to go yet. They finally said, “We will let Rebekah decide.”</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12. Rebekah thought about how God had led the servant to her family and to her. She wanted to marry someone who obeyed God like her family did. Rebekah said, “Yes, I will go.” </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Abraham’s servant was so happy! He gave Rebekah and her family even richer gifts and prepared to go.</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Rebekah and the servant had to travel a long way before their journey was complete. </a:t>
            </a:r>
            <a:endParaRPr sz="1100">
              <a:solidFill>
                <a:schemeClr val="dk1"/>
              </a:solidFill>
              <a:latin typeface="Calibri"/>
              <a:ea typeface="Calibri"/>
              <a:cs typeface="Calibri"/>
              <a:sym typeface="Calibri"/>
            </a:endParaRPr>
          </a:p>
          <a:p>
            <a:pPr indent="0" lvl="0" marL="0" marR="0" rtl="0" algn="l">
              <a:lnSpc>
                <a:spcPct val="100000"/>
              </a:lnSpc>
              <a:spcBef>
                <a:spcPts val="1000"/>
              </a:spcBef>
              <a:spcAft>
                <a:spcPts val="1000"/>
              </a:spcAft>
              <a:buClr>
                <a:schemeClr val="dk1"/>
              </a:buClr>
              <a:buSzPts val="1100"/>
              <a:buFont typeface="Arial"/>
              <a:buNone/>
            </a:pPr>
            <a:r>
              <a:rPr lang="en" sz="1100">
                <a:solidFill>
                  <a:schemeClr val="dk1"/>
                </a:solidFill>
                <a:latin typeface="Calibri"/>
                <a:ea typeface="Calibri"/>
                <a:cs typeface="Calibri"/>
                <a:sym typeface="Calibri"/>
              </a:rPr>
              <a:t>13. Rebekah and Isaac were very happy when they saw each other. They got married, and Isaac loved Rebekah very much.</a:t>
            </a:r>
            <a:endParaRPr sz="1100">
              <a:solidFill>
                <a:schemeClr val="dk1"/>
              </a:solidFill>
              <a:latin typeface="Calibri"/>
              <a:ea typeface="Calibri"/>
              <a:cs typeface="Calibri"/>
              <a:sym typeface="Calibri"/>
            </a:endParaRPr>
          </a:p>
        </p:txBody>
      </p:sp>
      <p:sp>
        <p:nvSpPr>
          <p:cNvPr id="332" name="Google Shape;332;p5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A Wife for Isaac</a:t>
            </a:r>
            <a:endParaRPr sz="1000"/>
          </a:p>
        </p:txBody>
      </p:sp>
      <p:sp>
        <p:nvSpPr>
          <p:cNvPr id="333" name="Google Shape;333;p5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340" name="Google Shape;340;p52"/>
          <p:cNvGrpSpPr/>
          <p:nvPr/>
        </p:nvGrpSpPr>
        <p:grpSpPr>
          <a:xfrm>
            <a:off x="708545" y="5045749"/>
            <a:ext cx="7909980" cy="1589575"/>
            <a:chOff x="708545" y="5045749"/>
            <a:chExt cx="7909980" cy="1589575"/>
          </a:xfrm>
        </p:grpSpPr>
        <p:pic>
          <p:nvPicPr>
            <p:cNvPr descr="MBC - 400x400 a little background.png" id="341" name="Google Shape;341;p52"/>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42" name="Google Shape;342;p52"/>
            <p:cNvSpPr txBox="1"/>
            <p:nvPr/>
          </p:nvSpPr>
          <p:spPr>
            <a:xfrm>
              <a:off x="2298125" y="5303524"/>
              <a:ext cx="6320400" cy="112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missionbible</a:t>
              </a:r>
              <a:r>
                <a:rPr lang="en" sz="2000" u="sng">
                  <a:solidFill>
                    <a:schemeClr val="hlink"/>
                  </a:solidFill>
                  <a:latin typeface="Calibri"/>
                  <a:ea typeface="Calibri"/>
                  <a:cs typeface="Calibri"/>
                  <a:sym typeface="Calibri"/>
                  <a:hlinkClick r:id="rId5"/>
                </a:rPr>
                <a:t>lessons</a:t>
              </a:r>
              <a:r>
                <a:rPr b="0" i="0" lang="en" sz="2000" u="sng" cap="none" strike="noStrike">
                  <a:solidFill>
                    <a:schemeClr val="hlink"/>
                  </a:solidFill>
                  <a:latin typeface="Calibri"/>
                  <a:ea typeface="Calibri"/>
                  <a:cs typeface="Calibri"/>
                  <a:sym typeface="Calibri"/>
                  <a:hlinkClick r:id="rId6"/>
                </a:rPr>
                <a:t>.org</a:t>
              </a:r>
              <a:r>
                <a:rPr b="0" i="0" lang="en" sz="2000" cap="none" strike="noStrike">
                  <a:solidFill>
                    <a:schemeClr val="dk1"/>
                  </a:solidFill>
                  <a:latin typeface="Calibri"/>
                  <a:ea typeface="Calibri"/>
                  <a:cs typeface="Calibri"/>
                  <a:sym typeface="Calibri"/>
                </a:rPr>
                <a:t> </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343" name="Google Shape;343;p52"/>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b="1" lang="en" sz="1600"/>
              <a:t>Attributions:</a:t>
            </a:r>
            <a:r>
              <a:rPr lang="en" sz="1600">
                <a:latin typeface="Calibri"/>
                <a:ea typeface="Calibri"/>
                <a:cs typeface="Calibri"/>
                <a:sym typeface="Calibri"/>
              </a:rPr>
              <a:t> This visual aid was constructed by Mary Nelson </a:t>
            </a:r>
            <a:r>
              <a:rPr lang="en" sz="1600" u="sng">
                <a:solidFill>
                  <a:schemeClr val="hlink"/>
                </a:solidFill>
                <a:hlinkClick r:id="rId7"/>
              </a:rPr>
              <a:t>missionbiblelessons.org</a:t>
            </a:r>
            <a:r>
              <a:rPr lang="en" sz="1600"/>
              <a:t>  </a:t>
            </a:r>
            <a:r>
              <a:rPr lang="en" sz="1600">
                <a:latin typeface="Calibri"/>
                <a:ea typeface="Calibri"/>
                <a:cs typeface="Calibri"/>
                <a:sym typeface="Calibri"/>
              </a:rPr>
              <a:t> using: </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 sz="1600">
                <a:latin typeface="Calibri"/>
                <a:ea typeface="Calibri"/>
                <a:cs typeface="Calibri"/>
                <a:sym typeface="Calibri"/>
              </a:rPr>
              <a:t>Text and slideshow compilation by Mary Nelson</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 sz="1600">
                <a:latin typeface="Calibri"/>
                <a:ea typeface="Calibri"/>
                <a:cs typeface="Calibri"/>
                <a:sym typeface="Calibri"/>
              </a:rPr>
              <a:t>Illustrations by Sweet Publishing </a:t>
            </a:r>
            <a:r>
              <a:rPr lang="en" sz="1600" u="sng">
                <a:solidFill>
                  <a:schemeClr val="hlink"/>
                </a:solidFill>
                <a:latin typeface="Calibri"/>
                <a:ea typeface="Calibri"/>
                <a:cs typeface="Calibri"/>
                <a:sym typeface="Calibri"/>
                <a:hlinkClick r:id="rId8"/>
              </a:rPr>
              <a:t>http://sweetpublishing.com/</a:t>
            </a:r>
            <a:r>
              <a:rPr lang="en" sz="1600">
                <a:latin typeface="Calibri"/>
                <a:ea typeface="Calibri"/>
                <a:cs typeface="Calibri"/>
                <a:sym typeface="Calibri"/>
              </a:rPr>
              <a:t> </a:t>
            </a:r>
            <a:br>
              <a:rPr lang="en" sz="1600">
                <a:latin typeface="Calibri"/>
                <a:ea typeface="Calibri"/>
                <a:cs typeface="Calibri"/>
                <a:sym typeface="Calibri"/>
              </a:rPr>
            </a:br>
            <a:r>
              <a:rPr lang="en" sz="1600">
                <a:latin typeface="Calibri"/>
                <a:ea typeface="Calibri"/>
                <a:cs typeface="Calibri"/>
                <a:sym typeface="Calibri"/>
              </a:rPr>
              <a:t>As accessed through  </a:t>
            </a:r>
            <a:r>
              <a:rPr lang="en" sz="1600" u="sng">
                <a:solidFill>
                  <a:schemeClr val="hlink"/>
                </a:solidFill>
                <a:latin typeface="Calibri"/>
                <a:ea typeface="Calibri"/>
                <a:cs typeface="Calibri"/>
                <a:sym typeface="Calibri"/>
                <a:hlinkClick r:id="rId9"/>
              </a:rPr>
              <a:t>www.freebibleimages.org</a:t>
            </a:r>
            <a:r>
              <a:rPr lang="en" sz="1600">
                <a:latin typeface="Calibri"/>
                <a:ea typeface="Calibri"/>
                <a:cs typeface="Calibri"/>
                <a:sym typeface="Calibri"/>
              </a:rPr>
              <a:t> </a:t>
            </a:r>
            <a:endParaRPr sz="1600">
              <a:latin typeface="Calibri"/>
              <a:ea typeface="Calibri"/>
              <a:cs typeface="Calibri"/>
              <a:sym typeface="Calibri"/>
            </a:endParaRPr>
          </a:p>
          <a:p>
            <a:pPr indent="0" lvl="0" marL="0" rtl="0" algn="l">
              <a:lnSpc>
                <a:spcPct val="90000"/>
              </a:lnSpc>
              <a:spcBef>
                <a:spcPts val="0"/>
              </a:spcBef>
              <a:spcAft>
                <a:spcPts val="0"/>
              </a:spcAft>
              <a:buNone/>
            </a:pPr>
            <a:r>
              <a:rPr b="1" lang="en" sz="1600"/>
              <a:t>Notice of Alteration:</a:t>
            </a:r>
            <a:r>
              <a:rPr lang="en" sz="1600">
                <a:latin typeface="Calibri"/>
                <a:ea typeface="Calibri"/>
                <a:cs typeface="Calibri"/>
                <a:sym typeface="Calibri"/>
              </a:rPr>
              <a:t> Text added to cover slide.</a:t>
            </a:r>
            <a:endParaRPr sz="1600">
              <a:latin typeface="Calibri"/>
              <a:ea typeface="Calibri"/>
              <a:cs typeface="Calibri"/>
              <a:sym typeface="Calibri"/>
            </a:endParaRPr>
          </a:p>
        </p:txBody>
      </p:sp>
      <p:pic>
        <p:nvPicPr>
          <p:cNvPr id="344" name="Google Shape;344;p52"/>
          <p:cNvPicPr preferRelativeResize="0"/>
          <p:nvPr/>
        </p:nvPicPr>
        <p:blipFill rotWithShape="1">
          <a:blip r:embed="rId10">
            <a:alphaModFix/>
          </a:blip>
          <a:srcRect b="0" l="0" r="0" t="0"/>
          <a:stretch/>
        </p:blipFill>
        <p:spPr>
          <a:xfrm>
            <a:off x="628650" y="790275"/>
            <a:ext cx="2400300" cy="839808"/>
          </a:xfrm>
          <a:prstGeom prst="rect">
            <a:avLst/>
          </a:prstGeom>
          <a:noFill/>
          <a:ln>
            <a:noFill/>
          </a:ln>
        </p:spPr>
      </p:pic>
      <p:sp>
        <p:nvSpPr>
          <p:cNvPr id="345" name="Google Shape;345;p52"/>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Attribution-ShareAlike 3.0 Unported (CC BY-SA 3.0) </a:t>
            </a:r>
            <a:r>
              <a:rPr i="0" lang="en" sz="1600" u="sng" cap="none" strike="noStrike">
                <a:solidFill>
                  <a:schemeClr val="hlink"/>
                </a:solidFill>
                <a:latin typeface="Calibri"/>
                <a:ea typeface="Calibri"/>
                <a:cs typeface="Calibri"/>
                <a:sym typeface="Calibri"/>
                <a:hlinkClick r:id="rId11"/>
              </a:rPr>
              <a:t>https://creativecommons.org/licenses/by-sa/3.0/</a:t>
            </a:r>
            <a:r>
              <a:rPr i="0" lang="en"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2">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346" name="Google Shape;346;p52"/>
          <p:cNvSpPr txBox="1"/>
          <p:nvPr>
            <p:ph idx="4294967295"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t>missionbiblelessons.org     A Wife for Isaac</a:t>
            </a:r>
            <a:endParaRPr sz="1000"/>
          </a:p>
        </p:txBody>
      </p:sp>
      <p:sp>
        <p:nvSpPr>
          <p:cNvPr id="347" name="Google Shape;347;p5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8"/>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2. Abraham was a great man of God.  God had promised Abraham that someday he would have grandchildren and then they would have children and then they would have children.  God promised Abraham that he would have many many descendants.  God wanted Abraham’s descendants to love him just as much as Abraham did.</a:t>
            </a:r>
            <a:endParaRPr b="0" i="0" sz="1600" u="none" cap="none" strike="noStrike">
              <a:solidFill>
                <a:schemeClr val="dk1"/>
              </a:solidFill>
              <a:highlight>
                <a:srgbClr val="FFFF00"/>
              </a:highlight>
              <a:latin typeface="Calibri"/>
              <a:ea typeface="Calibri"/>
              <a:cs typeface="Calibri"/>
              <a:sym typeface="Calibri"/>
            </a:endParaRPr>
          </a:p>
        </p:txBody>
      </p:sp>
      <p:pic>
        <p:nvPicPr>
          <p:cNvPr id="212" name="Google Shape;212;p3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3" name="Google Shape;213;p38"/>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14" name="Google Shape;214;p38"/>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3. But Abraham’s son, Isaac was not even married yet.  Abraham knew it was time to find a wife for Isaac.  </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But not just any woman would do.  Abraham wanted Isaac to marry a woman who believed in God.  Then Isaac and his wife could have children and teach them to love God too.</a:t>
            </a:r>
            <a:endParaRPr b="0" i="0" sz="1600" u="none" cap="none" strike="noStrike">
              <a:solidFill>
                <a:schemeClr val="dk1"/>
              </a:solidFill>
              <a:highlight>
                <a:srgbClr val="FFFF00"/>
              </a:highlight>
              <a:latin typeface="Calibri"/>
              <a:ea typeface="Calibri"/>
              <a:cs typeface="Calibri"/>
              <a:sym typeface="Calibri"/>
            </a:endParaRPr>
          </a:p>
        </p:txBody>
      </p:sp>
      <p:pic>
        <p:nvPicPr>
          <p:cNvPr id="221" name="Google Shape;221;p3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2" name="Google Shape;222;p39"/>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lt1"/>
                </a:solidFill>
              </a:rPr>
              <a:t>missionbiblelessons.org     A Wife for Isaac</a:t>
            </a:r>
            <a:endParaRPr sz="1000">
              <a:solidFill>
                <a:schemeClr val="lt1"/>
              </a:solidFill>
            </a:endParaRPr>
          </a:p>
        </p:txBody>
      </p:sp>
      <p:sp>
        <p:nvSpPr>
          <p:cNvPr id="223" name="Google Shape;223;p39"/>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lt1"/>
                </a:solidFill>
              </a:rPr>
              <a:t>‹#›</a:t>
            </a:fld>
            <a:endParaRPr sz="1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4. Abraham thought about all the women who lived nearby in Canaan.  They did not love God.  They worshiped false gods and bowed down to them.  Abraham did not want Isaac to marry a woman from Canaan.  He remembered when he used to live in Haran.  Many of Abraham’s relatives still lived near Haran in a place called “Nahor”.  His relatives believed in God.  This would be the perfect place to find a wife for Isaac.</a:t>
            </a:r>
            <a:endParaRPr b="0" i="0" sz="1600" u="none" cap="none" strike="noStrike">
              <a:solidFill>
                <a:schemeClr val="dk1"/>
              </a:solidFill>
              <a:highlight>
                <a:srgbClr val="FFFF00"/>
              </a:highlight>
              <a:latin typeface="Calibri"/>
              <a:ea typeface="Calibri"/>
              <a:cs typeface="Calibri"/>
              <a:sym typeface="Calibri"/>
            </a:endParaRPr>
          </a:p>
        </p:txBody>
      </p:sp>
      <p:pic>
        <p:nvPicPr>
          <p:cNvPr id="230" name="Google Shape;230;p4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1" name="Google Shape;231;p40"/>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32" name="Google Shape;232;p40"/>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5. So Abraham called in his most trusted servant and said, “Promise me that you will find a wife for Isaac. Make sure that she is not a Canaanite. Go to my home country, to my relatives, and find Isaac a wife there.”</a:t>
            </a:r>
            <a:endParaRPr b="0" i="0" sz="1600" u="none" cap="none" strike="noStrike">
              <a:solidFill>
                <a:schemeClr val="dk1"/>
              </a:solidFill>
              <a:highlight>
                <a:srgbClr val="FFFF00"/>
              </a:highlight>
              <a:latin typeface="Calibri"/>
              <a:ea typeface="Calibri"/>
              <a:cs typeface="Calibri"/>
              <a:sym typeface="Calibri"/>
            </a:endParaRPr>
          </a:p>
        </p:txBody>
      </p:sp>
      <p:pic>
        <p:nvPicPr>
          <p:cNvPr id="239" name="Google Shape;239;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0" name="Google Shape;240;p41"/>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41" name="Google Shape;241;p41"/>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2"/>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6. The servant did as Abraham asked. He took along camels loaded with gifts to give to the father of whoever the bride would be. The servant travelled a long time before he came to Haran, the place where Abraham’s family lived. </a:t>
            </a:r>
            <a:endParaRPr b="0" i="0" sz="1600" u="none" cap="none" strike="noStrike">
              <a:solidFill>
                <a:schemeClr val="dk1"/>
              </a:solidFill>
              <a:highlight>
                <a:srgbClr val="FFFF00"/>
              </a:highlight>
              <a:latin typeface="Calibri"/>
              <a:ea typeface="Calibri"/>
              <a:cs typeface="Calibri"/>
              <a:sym typeface="Calibri"/>
            </a:endParaRPr>
          </a:p>
        </p:txBody>
      </p:sp>
      <p:pic>
        <p:nvPicPr>
          <p:cNvPr id="248" name="Google Shape;248;p4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9" name="Google Shape;249;p42"/>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50" name="Google Shape;250;p42"/>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7. When the servant arrived he decided to go to a place where the young women of the city went every day.  He took his camels and waited beside the spring of waters where the girls came to get water for their families.</a:t>
            </a:r>
            <a:endParaRPr b="0" i="0" sz="1600" u="none" cap="none" strike="noStrike">
              <a:solidFill>
                <a:schemeClr val="dk1"/>
              </a:solidFill>
              <a:highlight>
                <a:srgbClr val="FFFF00"/>
              </a:highlight>
              <a:latin typeface="Calibri"/>
              <a:ea typeface="Calibri"/>
              <a:cs typeface="Calibri"/>
              <a:sym typeface="Calibri"/>
            </a:endParaRPr>
          </a:p>
        </p:txBody>
      </p:sp>
      <p:pic>
        <p:nvPicPr>
          <p:cNvPr id="257" name="Google Shape;257;p4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8" name="Google Shape;258;p43"/>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59" name="Google Shape;259;p43"/>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8. He prayed, “O Lord God, be kind to me and to Abraham today. I’m going to stand here to watch the young women come to get water. I will say, ‘May I have a drink.’ </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May the one who answers, ‘Have a drink and I will water your camels too,’ be the one You have chosen for Isaac’s wife.”</a:t>
            </a:r>
            <a:endParaRPr b="0" i="0" sz="1600" u="none" cap="none" strike="noStrike">
              <a:solidFill>
                <a:schemeClr val="dk1"/>
              </a:solidFill>
              <a:highlight>
                <a:srgbClr val="FFFF00"/>
              </a:highlight>
              <a:latin typeface="Calibri"/>
              <a:ea typeface="Calibri"/>
              <a:cs typeface="Calibri"/>
              <a:sym typeface="Calibri"/>
            </a:endParaRPr>
          </a:p>
        </p:txBody>
      </p:sp>
      <p:pic>
        <p:nvPicPr>
          <p:cNvPr id="266" name="Google Shape;266;p4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7" name="Google Shape;267;p44"/>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68" name="Google Shape;268;p44"/>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628650" y="365126"/>
            <a:ext cx="7886700" cy="552051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Calibri"/>
              <a:buNone/>
            </a:pPr>
            <a:r>
              <a:rPr b="0" i="0" lang="en" sz="1600" u="none" cap="none" strike="noStrike">
                <a:solidFill>
                  <a:schemeClr val="dk1"/>
                </a:solidFill>
                <a:highlight>
                  <a:srgbClr val="FFFF00"/>
                </a:highlight>
                <a:latin typeface="Calibri"/>
                <a:ea typeface="Calibri"/>
                <a:cs typeface="Calibri"/>
                <a:sym typeface="Calibri"/>
              </a:rPr>
              <a:t>9. The servant had not even finished his prayer when a beautiful and kind girl named Rebekah came to the well to get water. </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The servant said, “Please, give me a drink.” </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“Of course, take some of my water.”  </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Then Rebekah saw his thirsty camels and said, “I’ll get water for your camels too.”</a:t>
            </a:r>
            <a:br>
              <a:rPr b="0" i="0" lang="en" sz="1600" u="none" cap="none" strike="noStrike">
                <a:solidFill>
                  <a:schemeClr val="dk1"/>
                </a:solidFill>
                <a:highlight>
                  <a:srgbClr val="FFFF00"/>
                </a:highlight>
                <a:latin typeface="Calibri"/>
                <a:ea typeface="Calibri"/>
                <a:cs typeface="Calibri"/>
                <a:sym typeface="Calibri"/>
              </a:rPr>
            </a:br>
            <a:br>
              <a:rPr b="0" i="0" lang="en" sz="1600" u="none" cap="none" strike="noStrike">
                <a:solidFill>
                  <a:schemeClr val="dk1"/>
                </a:solidFill>
                <a:highlight>
                  <a:srgbClr val="FFFF00"/>
                </a:highlight>
                <a:latin typeface="Calibri"/>
                <a:ea typeface="Calibri"/>
                <a:cs typeface="Calibri"/>
                <a:sym typeface="Calibri"/>
              </a:rPr>
            </a:br>
            <a:r>
              <a:rPr b="0" i="0" lang="en" sz="1600" u="none" cap="none" strike="noStrike">
                <a:solidFill>
                  <a:schemeClr val="dk1"/>
                </a:solidFill>
                <a:highlight>
                  <a:srgbClr val="FFFF00"/>
                </a:highlight>
                <a:latin typeface="Calibri"/>
                <a:ea typeface="Calibri"/>
                <a:cs typeface="Calibri"/>
                <a:sym typeface="Calibri"/>
              </a:rPr>
              <a:t>It was hard work but Rebekah ran back and forth to the well to get water for the thirsty camels.  Finally, all the camels had plenty of water to drink.</a:t>
            </a:r>
            <a:endParaRPr b="0" i="0" sz="1600" u="none" cap="none" strike="noStrike">
              <a:solidFill>
                <a:schemeClr val="dk1"/>
              </a:solidFill>
              <a:highlight>
                <a:srgbClr val="FFFF00"/>
              </a:highlight>
              <a:latin typeface="Calibri"/>
              <a:ea typeface="Calibri"/>
              <a:cs typeface="Calibri"/>
              <a:sym typeface="Calibri"/>
            </a:endParaRPr>
          </a:p>
        </p:txBody>
      </p:sp>
      <p:pic>
        <p:nvPicPr>
          <p:cNvPr id="275" name="Google Shape;275;p4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6" name="Google Shape;276;p45"/>
          <p:cNvSpPr txBox="1"/>
          <p:nvPr>
            <p:ph idx="11" type="ftr"/>
          </p:nvPr>
        </p:nvSpPr>
        <p:spPr>
          <a:xfrm>
            <a:off x="3124200" y="6356350"/>
            <a:ext cx="5243100" cy="365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95B973"/>
              </a:buClr>
              <a:buSzPts val="1400"/>
              <a:buFont typeface="Calibri"/>
              <a:buNone/>
            </a:pPr>
            <a:r>
              <a:rPr lang="en" sz="1000">
                <a:solidFill>
                  <a:schemeClr val="dk1"/>
                </a:solidFill>
              </a:rPr>
              <a:t>missionbiblelessons.org     A Wife for Isaac</a:t>
            </a:r>
            <a:endParaRPr sz="1000">
              <a:solidFill>
                <a:schemeClr val="dk1"/>
              </a:solidFill>
            </a:endParaRPr>
          </a:p>
        </p:txBody>
      </p:sp>
      <p:sp>
        <p:nvSpPr>
          <p:cNvPr id="277" name="Google Shape;277;p45"/>
          <p:cNvSpPr txBox="1"/>
          <p:nvPr>
            <p:ph idx="12" type="sldNum"/>
          </p:nvPr>
        </p:nvSpPr>
        <p:spPr>
          <a:xfrm>
            <a:off x="8367371" y="6356350"/>
            <a:ext cx="4434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 sz="1000">
                <a:solidFill>
                  <a:schemeClr val="dk1"/>
                </a:solidFill>
              </a:rPr>
              <a:t>‹#›</a:t>
            </a:fld>
            <a:endParaRPr sz="1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