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8" r:id="rId3"/>
    <p:sldMasterId id="2147483679" r:id="rId4"/>
    <p:sldMasterId id="214748368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schemas.openxmlformats.org/officeDocument/2006/relationships/slide" Target="slides/slide10.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04fa6db3f_1_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204fa6db3f_1_75: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100" u="none" cap="none" strike="noStrike">
                <a:solidFill>
                  <a:schemeClr val="dk1"/>
                </a:solidFill>
                <a:latin typeface="Calibri"/>
                <a:ea typeface="Calibri"/>
                <a:cs typeface="Calibri"/>
                <a:sym typeface="Calibri"/>
              </a:rPr>
              <a:t>1. Cover: The First Deacons</a:t>
            </a:r>
            <a:br>
              <a:rPr b="0" i="0" lang="en" sz="1100" u="none" cap="none" strike="noStrike">
                <a:solidFill>
                  <a:schemeClr val="dk1"/>
                </a:solidFill>
                <a:latin typeface="Calibri"/>
                <a:ea typeface="Calibri"/>
                <a:cs typeface="Calibri"/>
                <a:sym typeface="Calibri"/>
              </a:rPr>
            </a:br>
            <a:r>
              <a:rPr b="0" i="0" lang="en" sz="1100" u="none" cap="none" strike="noStrike">
                <a:solidFill>
                  <a:schemeClr val="dk1"/>
                </a:solidFill>
                <a:latin typeface="Calibri"/>
                <a:ea typeface="Calibri"/>
                <a:cs typeface="Calibri"/>
                <a:sym typeface="Calibri"/>
              </a:rPr>
              <a:t>Acts 6:1-7</a:t>
            </a:r>
            <a:endParaRPr b="0" i="0" sz="1100" u="none" cap="none" strike="noStrike">
              <a:solidFill>
                <a:schemeClr val="dk1"/>
              </a:solidFill>
              <a:latin typeface="Calibri"/>
              <a:ea typeface="Calibri"/>
              <a:cs typeface="Calibri"/>
              <a:sym typeface="Calibri"/>
            </a:endParaRPr>
          </a:p>
        </p:txBody>
      </p:sp>
      <p:sp>
        <p:nvSpPr>
          <p:cNvPr id="186" name="Google Shape;186;g204fa6db3f_1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2634c364ab_3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65" name="Google Shape;265;g12634c364ab_3_58: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266" name="Google Shape;266;g12634c364ab_3_58: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4fa6db3f_1_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204fa6db3f_1_85: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 sz="1050">
                <a:solidFill>
                  <a:schemeClr val="dk1"/>
                </a:solidFill>
                <a:latin typeface="Calibri"/>
                <a:ea typeface="Calibri"/>
                <a:cs typeface="Calibri"/>
                <a:sym typeface="Calibri"/>
              </a:rPr>
              <a:t>2. The church in Jerusalem grew bigger and bigger every day.  People heard about Jesus and then told other people.  Soon hundreds and hundreds and even thousands of people decided to follow Jesus and were baptised..</a:t>
            </a:r>
            <a:endParaRPr b="0" i="0" sz="1100" u="none" cap="none" strike="noStrike">
              <a:solidFill>
                <a:schemeClr val="dk1"/>
              </a:solidFill>
              <a:latin typeface="Calibri"/>
              <a:ea typeface="Calibri"/>
              <a:cs typeface="Calibri"/>
              <a:sym typeface="Calibri"/>
            </a:endParaRPr>
          </a:p>
        </p:txBody>
      </p:sp>
      <p:sp>
        <p:nvSpPr>
          <p:cNvPr id="194" name="Google Shape;194;g204fa6db3f_1_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04fa6db3f_1_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204fa6db3f_1_93: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 sz="1050">
                <a:solidFill>
                  <a:schemeClr val="dk1"/>
                </a:solidFill>
                <a:latin typeface="Calibri"/>
                <a:ea typeface="Calibri"/>
                <a:cs typeface="Calibri"/>
                <a:sym typeface="Calibri"/>
              </a:rPr>
              <a:t>3. The Apostles were very busy praying, preaching and teaching every day.  They wanted everyone to know about Jesus!</a:t>
            </a:r>
            <a:endParaRPr sz="105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050">
              <a:solidFill>
                <a:schemeClr val="dk1"/>
              </a:solidFill>
              <a:latin typeface="Calibri"/>
              <a:ea typeface="Calibri"/>
              <a:cs typeface="Calibri"/>
              <a:sym typeface="Calibri"/>
            </a:endParaRPr>
          </a:p>
          <a:p>
            <a:pPr indent="0" lvl="0" marL="0" rtl="0" algn="l">
              <a:spcBef>
                <a:spcPts val="0"/>
              </a:spcBef>
              <a:spcAft>
                <a:spcPts val="0"/>
              </a:spcAft>
              <a:buNone/>
            </a:pPr>
            <a:r>
              <a:rPr lang="en" sz="1050">
                <a:solidFill>
                  <a:schemeClr val="dk1"/>
                </a:solidFill>
                <a:latin typeface="Calibri"/>
                <a:ea typeface="Calibri"/>
                <a:cs typeface="Calibri"/>
                <a:sym typeface="Calibri"/>
              </a:rPr>
              <a:t>But they were also very busy helping people.  Christians brought money to the Apostles and the Apostles, in turn, would buy food and give it out to those who were hungry.  This was very important because some people did not have any family to take care of them.  One group of people who didn’t have a family were the widows.  A widow is a woman whose husband has died.  The Apostles gave food to the widows to help them.</a:t>
            </a:r>
            <a:endParaRPr sz="1100">
              <a:solidFill>
                <a:schemeClr val="dk1"/>
              </a:solidFill>
              <a:latin typeface="Calibri"/>
              <a:ea typeface="Calibri"/>
              <a:cs typeface="Calibri"/>
              <a:sym typeface="Calibri"/>
            </a:endParaRPr>
          </a:p>
        </p:txBody>
      </p:sp>
      <p:sp>
        <p:nvSpPr>
          <p:cNvPr id="203" name="Google Shape;203;g204fa6db3f_1_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04fa6db3f_1_1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204fa6db3f_1_101: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 sz="1050">
                <a:solidFill>
                  <a:schemeClr val="dk1"/>
                </a:solidFill>
                <a:latin typeface="Calibri"/>
                <a:ea typeface="Calibri"/>
                <a:cs typeface="Calibri"/>
                <a:sym typeface="Calibri"/>
              </a:rPr>
              <a:t>4. But there was a problem.  The Apostles were so busy that sometimes they couldn’t get to everyone.  Some widows were missing out and going hungry.  The Jews that had travelled from far away said, “The widows in our group are not getting enough food!  The other widows are getting the food first.”</a:t>
            </a:r>
            <a:endParaRPr sz="105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050">
              <a:solidFill>
                <a:schemeClr val="dk1"/>
              </a:solidFill>
              <a:latin typeface="Calibri"/>
              <a:ea typeface="Calibri"/>
              <a:cs typeface="Calibri"/>
              <a:sym typeface="Calibri"/>
            </a:endParaRPr>
          </a:p>
          <a:p>
            <a:pPr indent="0" lvl="0" marL="0" rtl="0" algn="l">
              <a:spcBef>
                <a:spcPts val="0"/>
              </a:spcBef>
              <a:spcAft>
                <a:spcPts val="0"/>
              </a:spcAft>
              <a:buNone/>
            </a:pPr>
            <a:r>
              <a:rPr lang="en" sz="1050">
                <a:solidFill>
                  <a:schemeClr val="dk1"/>
                </a:solidFill>
                <a:latin typeface="Calibri"/>
                <a:ea typeface="Calibri"/>
                <a:cs typeface="Calibri"/>
                <a:sym typeface="Calibri"/>
              </a:rPr>
              <a:t>Many people were unhappy so the Apostles gathered everyone together.  They said, “We don’t want anyone to miss out on the food.  But it takes a lot of time to buy the food and pass it out to everyone.  If we spend all of our time passing out food then we won’t have enough time to pray and to teach about Jesus.  It would not be right to stop teaching about Jesus.”</a:t>
            </a:r>
            <a:endParaRPr sz="1100">
              <a:solidFill>
                <a:schemeClr val="dk1"/>
              </a:solidFill>
              <a:latin typeface="Calibri"/>
              <a:ea typeface="Calibri"/>
              <a:cs typeface="Calibri"/>
              <a:sym typeface="Calibri"/>
            </a:endParaRPr>
          </a:p>
        </p:txBody>
      </p:sp>
      <p:sp>
        <p:nvSpPr>
          <p:cNvPr id="212" name="Google Shape;212;g204fa6db3f_1_1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04fa6db3f_1_1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204fa6db3f_1_110: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 sz="1100">
                <a:solidFill>
                  <a:schemeClr val="dk1"/>
                </a:solidFill>
                <a:latin typeface="Calibri"/>
                <a:ea typeface="Calibri"/>
                <a:cs typeface="Calibri"/>
                <a:sym typeface="Calibri"/>
              </a:rPr>
              <a:t>5. “We have an idea.  We Apostles will stop distributing food so that we can spend our time praying, preaching and teaching.  We want everyone to choose seven other men to be in charge of passing out the food.  Make sure these men are faithful to God and full of the Spirit.  Choose men who are wise because it will be their job to make sure everything is fair and that none of the widows misses out.”</a:t>
            </a:r>
            <a:endParaRPr b="0" i="0" sz="1100" u="none" cap="none" strike="noStrike">
              <a:solidFill>
                <a:schemeClr val="dk1"/>
              </a:solidFill>
              <a:latin typeface="Calibri"/>
              <a:ea typeface="Calibri"/>
              <a:cs typeface="Calibri"/>
              <a:sym typeface="Calibri"/>
            </a:endParaRPr>
          </a:p>
        </p:txBody>
      </p:sp>
      <p:sp>
        <p:nvSpPr>
          <p:cNvPr id="222" name="Google Shape;222;g204fa6db3f_1_1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04fa6db3f_1_118:notes"/>
          <p:cNvSpPr txBox="1"/>
          <p:nvPr>
            <p:ph idx="1" type="body"/>
          </p:nvPr>
        </p:nvSpPr>
        <p:spPr>
          <a:xfrm>
            <a:off x="685800" y="4400549"/>
            <a:ext cx="5486400" cy="360045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100">
                <a:solidFill>
                  <a:schemeClr val="dk1"/>
                </a:solidFill>
                <a:latin typeface="Calibri"/>
                <a:ea typeface="Calibri"/>
                <a:cs typeface="Calibri"/>
                <a:sym typeface="Calibri"/>
              </a:rPr>
              <a:t>6. Everyone thought this was a really good idea so they chose seven men: Stephen, Philip, Procorus, Nicanor, Timon, Parmenas and Nicolas.  The Apostles prayed for these men and they began their work.</a:t>
            </a:r>
            <a:endParaRPr/>
          </a:p>
        </p:txBody>
      </p:sp>
      <p:sp>
        <p:nvSpPr>
          <p:cNvPr id="230" name="Google Shape;230;g204fa6db3f_1_1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04fa6db3f_1_126:notes"/>
          <p:cNvSpPr txBox="1"/>
          <p:nvPr>
            <p:ph idx="1" type="body"/>
          </p:nvPr>
        </p:nvSpPr>
        <p:spPr>
          <a:xfrm>
            <a:off x="685800" y="4400549"/>
            <a:ext cx="5486400" cy="360045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latin typeface="Calibri"/>
                <a:ea typeface="Calibri"/>
                <a:cs typeface="Calibri"/>
                <a:sym typeface="Calibri"/>
              </a:rPr>
              <a:t>7. From then on the widows and everyone else received their fair share of food and the Apostles taught even more people about Jesus.  Now that everyone was sharing in the work, the church grew bigger and bigger every day.</a:t>
            </a:r>
            <a:endParaRPr sz="1100">
              <a:latin typeface="Calibri"/>
              <a:ea typeface="Calibri"/>
              <a:cs typeface="Calibri"/>
              <a:sym typeface="Calibri"/>
            </a:endParaRPr>
          </a:p>
        </p:txBody>
      </p:sp>
      <p:sp>
        <p:nvSpPr>
          <p:cNvPr id="239" name="Google Shape;239;g204fa6db3f_1_1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04fa6db3f_1_133:notes"/>
          <p:cNvSpPr txBox="1"/>
          <p:nvPr>
            <p:ph idx="1" type="body"/>
          </p:nvPr>
        </p:nvSpPr>
        <p:spPr>
          <a:xfrm>
            <a:off x="685800" y="4400549"/>
            <a:ext cx="5486400" cy="360045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100">
                <a:solidFill>
                  <a:schemeClr val="dk1"/>
                </a:solidFill>
                <a:latin typeface="Calibri"/>
                <a:ea typeface="Calibri"/>
                <a:cs typeface="Calibri"/>
                <a:sym typeface="Calibri"/>
              </a:rPr>
              <a:t>8. What jobs do people do in your church?  Are there elders and preachers?  Are there deacons or men and women who serve the church in special ways?  In what ways do you help the church?C</a:t>
            </a:r>
            <a:endParaRPr sz="1100">
              <a:latin typeface="Calibri"/>
              <a:ea typeface="Calibri"/>
              <a:cs typeface="Calibri"/>
              <a:sym typeface="Calibri"/>
            </a:endParaRPr>
          </a:p>
        </p:txBody>
      </p:sp>
      <p:sp>
        <p:nvSpPr>
          <p:cNvPr id="247" name="Google Shape;247;g204fa6db3f_1_1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04fa6db3f_1_141:notes"/>
          <p:cNvSpPr txBox="1"/>
          <p:nvPr>
            <p:ph idx="1" type="body"/>
          </p:nvPr>
        </p:nvSpPr>
        <p:spPr>
          <a:xfrm>
            <a:off x="685800" y="4400549"/>
            <a:ext cx="5486400" cy="360045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04fa6db3f_1_1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1122363"/>
            <a:ext cx="7772400" cy="2387600"/>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8" name="Google Shape;58;p14"/>
          <p:cNvSpPr txBox="1"/>
          <p:nvPr>
            <p:ph idx="1" type="subTitle"/>
          </p:nvPr>
        </p:nvSpPr>
        <p:spPr>
          <a:xfrm>
            <a:off x="1143000" y="3602038"/>
            <a:ext cx="6858000" cy="1655762"/>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59" name="Google Shape;59;p14"/>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028950" y="6356351"/>
            <a:ext cx="497205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8001000" y="6356351"/>
            <a:ext cx="51434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15"/>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4" name="Google Shape;64;p15"/>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5"/>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16"/>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9" name="Google Shape;69;p16"/>
          <p:cNvSpPr txBox="1"/>
          <p:nvPr>
            <p:ph idx="1" type="body"/>
          </p:nvPr>
        </p:nvSpPr>
        <p:spPr>
          <a:xfrm>
            <a:off x="3887391" y="987426"/>
            <a:ext cx="4629150" cy="4873625"/>
          </a:xfrm>
          <a:prstGeom prst="rect">
            <a:avLst/>
          </a:prstGeom>
          <a:noFill/>
          <a:ln>
            <a:noFill/>
          </a:ln>
        </p:spPr>
        <p:txBody>
          <a:bodyPr anchorCtr="0" anchor="t" bIns="91425" lIns="91425" spcFirstLastPara="1" rIns="91425" wrap="square" tIns="91425">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0" name="Google Shape;70;p16"/>
          <p:cNvSpPr txBox="1"/>
          <p:nvPr>
            <p:ph idx="2"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71" name="Google Shape;71;p16"/>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6"/>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6"/>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7"/>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7"/>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7"/>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7"/>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7"/>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0" name="Shape 80"/>
        <p:cNvGrpSpPr/>
        <p:nvPr/>
      </p:nvGrpSpPr>
      <p:grpSpPr>
        <a:xfrm>
          <a:off x="0" y="0"/>
          <a:ext cx="0" cy="0"/>
          <a:chOff x="0" y="0"/>
          <a:chExt cx="0" cy="0"/>
        </a:xfrm>
      </p:grpSpPr>
      <p:sp>
        <p:nvSpPr>
          <p:cNvPr id="81" name="Google Shape;81;p18"/>
          <p:cNvSpPr txBox="1"/>
          <p:nvPr>
            <p:ph type="title"/>
          </p:nvPr>
        </p:nvSpPr>
        <p:spPr>
          <a:xfrm>
            <a:off x="623888" y="1709739"/>
            <a:ext cx="7886700" cy="2852737"/>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2" name="Google Shape;82;p18"/>
          <p:cNvSpPr txBox="1"/>
          <p:nvPr>
            <p:ph idx="1" type="body"/>
          </p:nvPr>
        </p:nvSpPr>
        <p:spPr>
          <a:xfrm>
            <a:off x="623888" y="4589464"/>
            <a:ext cx="7886700" cy="15001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20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83" name="Google Shape;83;p18"/>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8"/>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8"/>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6" name="Shape 86"/>
        <p:cNvGrpSpPr/>
        <p:nvPr/>
      </p:nvGrpSpPr>
      <p:grpSpPr>
        <a:xfrm>
          <a:off x="0" y="0"/>
          <a:ext cx="0" cy="0"/>
          <a:chOff x="0" y="0"/>
          <a:chExt cx="0" cy="0"/>
        </a:xfrm>
      </p:grpSpPr>
      <p:sp>
        <p:nvSpPr>
          <p:cNvPr id="87" name="Google Shape;87;p19"/>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8" name="Google Shape;88;p19"/>
          <p:cNvSpPr txBox="1"/>
          <p:nvPr>
            <p:ph idx="1" type="body"/>
          </p:nvPr>
        </p:nvSpPr>
        <p:spPr>
          <a:xfrm>
            <a:off x="628650" y="1825625"/>
            <a:ext cx="38862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9"/>
          <p:cNvSpPr txBox="1"/>
          <p:nvPr>
            <p:ph idx="2" type="body"/>
          </p:nvPr>
        </p:nvSpPr>
        <p:spPr>
          <a:xfrm>
            <a:off x="4629150" y="1825625"/>
            <a:ext cx="38862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19"/>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9"/>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9"/>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3" name="Shape 93"/>
        <p:cNvGrpSpPr/>
        <p:nvPr/>
      </p:nvGrpSpPr>
      <p:grpSpPr>
        <a:xfrm>
          <a:off x="0" y="0"/>
          <a:ext cx="0" cy="0"/>
          <a:chOff x="0" y="0"/>
          <a:chExt cx="0" cy="0"/>
        </a:xfrm>
      </p:grpSpPr>
      <p:sp>
        <p:nvSpPr>
          <p:cNvPr id="94" name="Google Shape;94;p20"/>
          <p:cNvSpPr txBox="1"/>
          <p:nvPr>
            <p:ph type="title"/>
          </p:nvPr>
        </p:nvSpPr>
        <p:spPr>
          <a:xfrm>
            <a:off x="629841"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5" name="Google Shape;95;p20"/>
          <p:cNvSpPr txBox="1"/>
          <p:nvPr>
            <p:ph idx="1" type="body"/>
          </p:nvPr>
        </p:nvSpPr>
        <p:spPr>
          <a:xfrm>
            <a:off x="629842" y="1681163"/>
            <a:ext cx="3868340"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96" name="Google Shape;96;p20"/>
          <p:cNvSpPr txBox="1"/>
          <p:nvPr>
            <p:ph idx="2" type="body"/>
          </p:nvPr>
        </p:nvSpPr>
        <p:spPr>
          <a:xfrm>
            <a:off x="629842" y="2505075"/>
            <a:ext cx="3868340"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3" type="body"/>
          </p:nvPr>
        </p:nvSpPr>
        <p:spPr>
          <a:xfrm>
            <a:off x="4629150" y="1681163"/>
            <a:ext cx="3887391"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98" name="Google Shape;98;p20"/>
          <p:cNvSpPr txBox="1"/>
          <p:nvPr>
            <p:ph idx="4" type="body"/>
          </p:nvPr>
        </p:nvSpPr>
        <p:spPr>
          <a:xfrm>
            <a:off x="4629150" y="2505075"/>
            <a:ext cx="3887391"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Google Shape;99;p20"/>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20"/>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20"/>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21"/>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8" name="Google Shape;108;p22"/>
          <p:cNvSpPr/>
          <p:nvPr>
            <p:ph idx="2" type="pic"/>
          </p:nvPr>
        </p:nvSpPr>
        <p:spPr>
          <a:xfrm>
            <a:off x="3887391" y="987426"/>
            <a:ext cx="4629150" cy="4873625"/>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100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5" name="Google Shape;115;p23"/>
          <p:cNvSpPr txBox="1"/>
          <p:nvPr>
            <p:ph idx="1" type="body"/>
          </p:nvPr>
        </p:nvSpPr>
        <p:spPr>
          <a:xfrm rot="5400000">
            <a:off x="2396331" y="57944"/>
            <a:ext cx="4351338" cy="7886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4623593" y="2285206"/>
            <a:ext cx="5811838" cy="1971675"/>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21" name="Google Shape;121;p24"/>
          <p:cNvSpPr txBox="1"/>
          <p:nvPr>
            <p:ph idx="1" type="body"/>
          </p:nvPr>
        </p:nvSpPr>
        <p:spPr>
          <a:xfrm rot="5400000">
            <a:off x="623093" y="370681"/>
            <a:ext cx="5811838" cy="5800725"/>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sp>
        <p:nvSpPr>
          <p:cNvPr id="132" name="Google Shape;132;p2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2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6" name="Shape 136"/>
        <p:cNvGrpSpPr/>
        <p:nvPr/>
      </p:nvGrpSpPr>
      <p:grpSpPr>
        <a:xfrm>
          <a:off x="0" y="0"/>
          <a:ext cx="0" cy="0"/>
          <a:chOff x="0" y="0"/>
          <a:chExt cx="0" cy="0"/>
        </a:xfrm>
      </p:grpSpPr>
      <p:sp>
        <p:nvSpPr>
          <p:cNvPr id="137" name="Google Shape;137;p2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2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2" name="Shape 142"/>
        <p:cNvGrpSpPr/>
        <p:nvPr/>
      </p:nvGrpSpPr>
      <p:grpSpPr>
        <a:xfrm>
          <a:off x="0" y="0"/>
          <a:ext cx="0" cy="0"/>
          <a:chOff x="0" y="0"/>
          <a:chExt cx="0" cy="0"/>
        </a:xfrm>
      </p:grpSpPr>
      <p:sp>
        <p:nvSpPr>
          <p:cNvPr id="143" name="Google Shape;143;p2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2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5" name="Google Shape;145;p2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8" name="Shape 148"/>
        <p:cNvGrpSpPr/>
        <p:nvPr/>
      </p:nvGrpSpPr>
      <p:grpSpPr>
        <a:xfrm>
          <a:off x="0" y="0"/>
          <a:ext cx="0" cy="0"/>
          <a:chOff x="0" y="0"/>
          <a:chExt cx="0" cy="0"/>
        </a:xfrm>
      </p:grpSpPr>
      <p:sp>
        <p:nvSpPr>
          <p:cNvPr id="149" name="Google Shape;149;p2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2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2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5" name="Shape 155"/>
        <p:cNvGrpSpPr/>
        <p:nvPr/>
      </p:nvGrpSpPr>
      <p:grpSpPr>
        <a:xfrm>
          <a:off x="0" y="0"/>
          <a:ext cx="0" cy="0"/>
          <a:chOff x="0" y="0"/>
          <a:chExt cx="0" cy="0"/>
        </a:xfrm>
      </p:grpSpPr>
      <p:sp>
        <p:nvSpPr>
          <p:cNvPr id="156" name="Google Shape;156;p3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3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8" name="Google Shape;158;p3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3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0" name="Google Shape;160;p3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3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3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4" name="Shape 164"/>
        <p:cNvGrpSpPr/>
        <p:nvPr/>
      </p:nvGrpSpPr>
      <p:grpSpPr>
        <a:xfrm>
          <a:off x="0" y="0"/>
          <a:ext cx="0" cy="0"/>
          <a:chOff x="0" y="0"/>
          <a:chExt cx="0" cy="0"/>
        </a:xfrm>
      </p:grpSpPr>
      <p:sp>
        <p:nvSpPr>
          <p:cNvPr id="165" name="Google Shape;165;p3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31"/>
          <p:cNvSpPr/>
          <p:nvPr>
            <p:ph idx="2" type="pic"/>
          </p:nvPr>
        </p:nvSpPr>
        <p:spPr>
          <a:xfrm>
            <a:off x="3887391" y="987426"/>
            <a:ext cx="4629150" cy="4873625"/>
          </a:xfrm>
          <a:prstGeom prst="rect">
            <a:avLst/>
          </a:prstGeom>
          <a:noFill/>
          <a:ln>
            <a:noFill/>
          </a:ln>
        </p:spPr>
      </p:sp>
      <p:sp>
        <p:nvSpPr>
          <p:cNvPr id="167" name="Google Shape;167;p3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8" name="Google Shape;168;p3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3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1" name="Shape 171"/>
        <p:cNvGrpSpPr/>
        <p:nvPr/>
      </p:nvGrpSpPr>
      <p:grpSpPr>
        <a:xfrm>
          <a:off x="0" y="0"/>
          <a:ext cx="0" cy="0"/>
          <a:chOff x="0" y="0"/>
          <a:chExt cx="0" cy="0"/>
        </a:xfrm>
      </p:grpSpPr>
      <p:sp>
        <p:nvSpPr>
          <p:cNvPr id="172" name="Google Shape;172;p3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32"/>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3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3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7" name="Shape 177"/>
        <p:cNvGrpSpPr/>
        <p:nvPr/>
      </p:nvGrpSpPr>
      <p:grpSpPr>
        <a:xfrm>
          <a:off x="0" y="0"/>
          <a:ext cx="0" cy="0"/>
          <a:chOff x="0" y="0"/>
          <a:chExt cx="0" cy="0"/>
        </a:xfrm>
      </p:grpSpPr>
      <p:sp>
        <p:nvSpPr>
          <p:cNvPr id="178" name="Google Shape;178;p33"/>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33"/>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3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3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theme" Target="../theme/theme2.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2" name="Google Shape;52;p13"/>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7" name="Google Shape;127;p2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2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9" name="Google Shape;129;p2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0" name="Google Shape;130;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hyperlink" Target="http://www.missionbibleclass.org/" TargetMode="External"/><Relationship Id="rId10" Type="http://schemas.openxmlformats.org/officeDocument/2006/relationships/hyperlink" Target="http://www.missionbibleclass.org/" TargetMode="External"/><Relationship Id="rId9" Type="http://schemas.openxmlformats.org/officeDocument/2006/relationships/hyperlink" Target="https://creativecommons.org/licenses/by-sa/3.0/" TargetMode="External"/><Relationship Id="rId5" Type="http://schemas.openxmlformats.org/officeDocument/2006/relationships/hyperlink" Target="http://www.missionbibleclass.org/" TargetMode="External"/><Relationship Id="rId6" Type="http://schemas.openxmlformats.org/officeDocument/2006/relationships/hyperlink" Target="http://sweetpublishing.com/" TargetMode="External"/><Relationship Id="rId7" Type="http://schemas.openxmlformats.org/officeDocument/2006/relationships/hyperlink" Target="http://www.freebibleimages.org/" TargetMode="External"/><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34"/>
          <p:cNvPicPr preferRelativeResize="0"/>
          <p:nvPr/>
        </p:nvPicPr>
        <p:blipFill>
          <a:blip r:embed="rId3">
            <a:alphaModFix/>
          </a:blip>
          <a:stretch>
            <a:fillRect/>
          </a:stretch>
        </p:blipFill>
        <p:spPr>
          <a:xfrm>
            <a:off x="0" y="0"/>
            <a:ext cx="9144000" cy="6858007"/>
          </a:xfrm>
          <a:prstGeom prst="rect">
            <a:avLst/>
          </a:prstGeom>
          <a:noFill/>
          <a:ln>
            <a:noFill/>
          </a:ln>
        </p:spPr>
      </p:pic>
      <p:sp>
        <p:nvSpPr>
          <p:cNvPr id="189" name="Google Shape;189;p34"/>
          <p:cNvSpPr txBox="1"/>
          <p:nvPr>
            <p:ph idx="11" type="ftr"/>
          </p:nvPr>
        </p:nvSpPr>
        <p:spPr>
          <a:xfrm>
            <a:off x="3028950" y="6356351"/>
            <a:ext cx="5093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 sz="1000">
                <a:solidFill>
                  <a:schemeClr val="lt1"/>
                </a:solidFill>
              </a:rPr>
              <a:t>Helpers in the Church</a:t>
            </a:r>
            <a:r>
              <a:rPr b="0" i="0" lang="en" sz="1000" u="none" cap="none" strike="noStrike">
                <a:solidFill>
                  <a:schemeClr val="lt1"/>
                </a:solidFill>
                <a:latin typeface="Calibri"/>
                <a:ea typeface="Calibri"/>
                <a:cs typeface="Calibri"/>
                <a:sym typeface="Calibri"/>
              </a:rPr>
              <a:t>    www.missionbibleclass.org</a:t>
            </a:r>
            <a:endParaRPr sz="1000">
              <a:solidFill>
                <a:schemeClr val="lt1"/>
              </a:solidFill>
            </a:endParaRPr>
          </a:p>
        </p:txBody>
      </p:sp>
      <p:sp>
        <p:nvSpPr>
          <p:cNvPr id="190" name="Google Shape;190;p34"/>
          <p:cNvSpPr txBox="1"/>
          <p:nvPr>
            <p:ph idx="12" type="sldNum"/>
          </p:nvPr>
        </p:nvSpPr>
        <p:spPr>
          <a:xfrm>
            <a:off x="8122596" y="6356351"/>
            <a:ext cx="392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3"/>
          <p:cNvSpPr/>
          <p:nvPr/>
        </p:nvSpPr>
        <p:spPr>
          <a:xfrm>
            <a:off x="0" y="4842500"/>
            <a:ext cx="9144000" cy="2015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269" name="Google Shape;269;p43"/>
          <p:cNvGrpSpPr/>
          <p:nvPr/>
        </p:nvGrpSpPr>
        <p:grpSpPr>
          <a:xfrm>
            <a:off x="708545" y="5045749"/>
            <a:ext cx="7909980" cy="1589575"/>
            <a:chOff x="708545" y="5045749"/>
            <a:chExt cx="7909980" cy="1589575"/>
          </a:xfrm>
        </p:grpSpPr>
        <p:pic>
          <p:nvPicPr>
            <p:cNvPr descr="MBC - 400x400 a little background.png" id="270" name="Google Shape;270;p43"/>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271" name="Google Shape;271;p43"/>
            <p:cNvSpPr txBox="1"/>
            <p:nvPr/>
          </p:nvSpPr>
          <p:spPr>
            <a:xfrm>
              <a:off x="2298125" y="5303520"/>
              <a:ext cx="6320400" cy="125743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Calibri"/>
                <a:buNone/>
              </a:pPr>
              <a:r>
                <a:rPr b="0" i="0" lang="en" sz="2000" u="none" cap="none" strike="noStrike">
                  <a:solidFill>
                    <a:schemeClr val="dk1"/>
                  </a:solidFill>
                  <a:latin typeface="Calibri"/>
                  <a:ea typeface="Calibri"/>
                  <a:cs typeface="Calibri"/>
                  <a:sym typeface="Calibri"/>
                </a:rPr>
                <a:t>Please visit </a:t>
              </a:r>
              <a:r>
                <a:rPr b="0" i="0" lang="en" sz="2000" u="sng" cap="none" strike="noStrike">
                  <a:solidFill>
                    <a:schemeClr val="hlink"/>
                  </a:solidFill>
                  <a:latin typeface="Calibri"/>
                  <a:ea typeface="Calibri"/>
                  <a:cs typeface="Calibri"/>
                  <a:sym typeface="Calibri"/>
                  <a:hlinkClick r:id="rId4"/>
                </a:rPr>
                <a:t>www.missionbibleclass.org</a:t>
              </a:r>
              <a:r>
                <a:rPr b="0" i="0" lang="en" sz="2000" u="none" cap="none" strike="noStrike">
                  <a:solidFill>
                    <a:schemeClr val="dk1"/>
                  </a:solidFill>
                  <a:latin typeface="Calibri"/>
                  <a:ea typeface="Calibri"/>
                  <a:cs typeface="Calibri"/>
                  <a:sym typeface="Calibri"/>
                </a:rPr>
                <a:t> to find this and many other free resources to help you </a:t>
              </a:r>
              <a:br>
                <a:rPr b="0" i="0" lang="en" sz="2000" u="none" cap="none" strike="noStrike">
                  <a:solidFill>
                    <a:schemeClr val="dk1"/>
                  </a:solidFill>
                  <a:latin typeface="Calibri"/>
                  <a:ea typeface="Calibri"/>
                  <a:cs typeface="Calibri"/>
                  <a:sym typeface="Calibri"/>
                </a:rPr>
              </a:br>
              <a:r>
                <a:rPr b="0" i="0" lang="en" sz="2000" u="none" cap="none" strike="noStrike">
                  <a:solidFill>
                    <a:schemeClr val="dk1"/>
                  </a:solidFill>
                  <a:latin typeface="Calibri"/>
                  <a:ea typeface="Calibri"/>
                  <a:cs typeface="Calibri"/>
                  <a:sym typeface="Calibri"/>
                </a:rPr>
                <a:t>teach the Bible to children. </a:t>
              </a:r>
              <a:endParaRPr b="0" i="0" sz="2000" u="none" cap="none" strike="noStrike">
                <a:solidFill>
                  <a:schemeClr val="dk1"/>
                </a:solidFill>
                <a:latin typeface="Calibri"/>
                <a:ea typeface="Calibri"/>
                <a:cs typeface="Calibri"/>
                <a:sym typeface="Calibri"/>
              </a:endParaRPr>
            </a:p>
          </p:txBody>
        </p:sp>
      </p:grpSp>
      <p:sp>
        <p:nvSpPr>
          <p:cNvPr id="272" name="Google Shape;272;p43"/>
          <p:cNvSpPr txBox="1"/>
          <p:nvPr>
            <p:ph type="title"/>
          </p:nvPr>
        </p:nvSpPr>
        <p:spPr>
          <a:xfrm>
            <a:off x="628650" y="3205248"/>
            <a:ext cx="7989900" cy="15382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Font typeface="Calibri"/>
              <a:buNone/>
            </a:pPr>
            <a:r>
              <a:rPr lang="en" sz="1600"/>
              <a:t>Attributions: This visual aid was constructed by Mary Nelson </a:t>
            </a:r>
            <a:r>
              <a:rPr lang="en" sz="1600" u="sng">
                <a:solidFill>
                  <a:schemeClr val="hlink"/>
                </a:solidFill>
                <a:hlinkClick r:id="rId5"/>
              </a:rPr>
              <a:t>www.missionbibleclass.org</a:t>
            </a:r>
            <a:r>
              <a:rPr lang="en" sz="1600"/>
              <a:t> using: </a:t>
            </a:r>
            <a:endParaRPr sz="1600"/>
          </a:p>
          <a:p>
            <a:pPr indent="-317500" lvl="0" marL="457200" rtl="0" algn="l">
              <a:lnSpc>
                <a:spcPct val="90000"/>
              </a:lnSpc>
              <a:spcBef>
                <a:spcPts val="0"/>
              </a:spcBef>
              <a:spcAft>
                <a:spcPts val="0"/>
              </a:spcAft>
              <a:buSzPts val="1400"/>
              <a:buChar char="●"/>
            </a:pPr>
            <a:r>
              <a:rPr lang="en" sz="1600"/>
              <a:t>Text and slideshow compilation by Mary Nelson</a:t>
            </a:r>
            <a:endParaRPr sz="1600"/>
          </a:p>
          <a:p>
            <a:pPr indent="-317500" lvl="0" marL="457200" rtl="0" algn="l">
              <a:lnSpc>
                <a:spcPct val="90000"/>
              </a:lnSpc>
              <a:spcBef>
                <a:spcPts val="0"/>
              </a:spcBef>
              <a:spcAft>
                <a:spcPts val="0"/>
              </a:spcAft>
              <a:buSzPts val="1400"/>
              <a:buChar char="●"/>
            </a:pPr>
            <a:r>
              <a:rPr lang="en" sz="1600"/>
              <a:t>Illustrations by Sweet Publishing </a:t>
            </a:r>
            <a:r>
              <a:rPr lang="en" sz="1600" u="sng">
                <a:solidFill>
                  <a:schemeClr val="hlink"/>
                </a:solidFill>
                <a:hlinkClick r:id="rId6"/>
              </a:rPr>
              <a:t>http://sweetpublishing.com/</a:t>
            </a:r>
            <a:r>
              <a:rPr lang="en" sz="1600"/>
              <a:t> </a:t>
            </a:r>
            <a:br>
              <a:rPr lang="en" sz="1600"/>
            </a:br>
            <a:r>
              <a:rPr lang="en" sz="1600"/>
              <a:t>As accessed through  </a:t>
            </a:r>
            <a:r>
              <a:rPr lang="en" sz="1600" u="sng">
                <a:solidFill>
                  <a:schemeClr val="hlink"/>
                </a:solidFill>
                <a:hlinkClick r:id="rId7"/>
              </a:rPr>
              <a:t>www.freebibleimages.org</a:t>
            </a:r>
            <a:r>
              <a:rPr lang="en" sz="1600"/>
              <a:t> </a:t>
            </a:r>
            <a:br>
              <a:rPr lang="en" sz="1600"/>
            </a:br>
            <a:r>
              <a:rPr lang="en" sz="1600"/>
              <a:t>Notice of Alteration: Text added to cover slide. </a:t>
            </a:r>
            <a:endParaRPr sz="1600"/>
          </a:p>
        </p:txBody>
      </p:sp>
      <p:pic>
        <p:nvPicPr>
          <p:cNvPr id="273" name="Google Shape;273;p43"/>
          <p:cNvPicPr preferRelativeResize="0"/>
          <p:nvPr/>
        </p:nvPicPr>
        <p:blipFill rotWithShape="1">
          <a:blip r:embed="rId8">
            <a:alphaModFix/>
          </a:blip>
          <a:srcRect b="0" l="0" r="0" t="0"/>
          <a:stretch/>
        </p:blipFill>
        <p:spPr>
          <a:xfrm>
            <a:off x="628650" y="790275"/>
            <a:ext cx="2400300" cy="839808"/>
          </a:xfrm>
          <a:prstGeom prst="rect">
            <a:avLst/>
          </a:prstGeom>
          <a:noFill/>
          <a:ln>
            <a:noFill/>
          </a:ln>
        </p:spPr>
      </p:pic>
      <p:sp>
        <p:nvSpPr>
          <p:cNvPr id="274" name="Google Shape;274;p43"/>
          <p:cNvSpPr txBox="1"/>
          <p:nvPr/>
        </p:nvSpPr>
        <p:spPr>
          <a:xfrm>
            <a:off x="628650" y="1887854"/>
            <a:ext cx="7755600" cy="1292631"/>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Attribution-ShareAlike 3.0 Unported (CC BY-SA 3.0) </a:t>
            </a:r>
            <a:r>
              <a:rPr b="0" i="0" lang="en" sz="1600" u="sng" cap="none" strike="noStrike">
                <a:solidFill>
                  <a:schemeClr val="hlink"/>
                </a:solidFill>
                <a:latin typeface="Calibri"/>
                <a:ea typeface="Calibri"/>
                <a:cs typeface="Calibri"/>
                <a:sym typeface="Calibri"/>
                <a:hlinkClick r:id="rId9"/>
              </a:rPr>
              <a:t>https://creativecommons.org/licenses/by-sa/3.0/</a:t>
            </a:r>
            <a:r>
              <a:rPr b="0" i="0" lang="en"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User may reproduce it without permissions.</a:t>
            </a:r>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DOWNLOAD THIS SLIDESHOW FROM </a:t>
            </a:r>
            <a:r>
              <a:rPr b="1" i="0" lang="en" sz="1600" u="sng" cap="none" strike="noStrike">
                <a:solidFill>
                  <a:srgbClr val="000000"/>
                </a:solidFill>
                <a:latin typeface="Calibri"/>
                <a:ea typeface="Calibri"/>
                <a:cs typeface="Calibri"/>
                <a:sym typeface="Calibri"/>
                <a:hlinkClick r:id="rId10">
                  <a:extLst>
                    <a:ext uri="{A12FA001-AC4F-418D-AE19-62706E023703}">
                      <ahyp:hlinkClr val="tx"/>
                    </a:ext>
                  </a:extLst>
                </a:hlinkClick>
              </a:rPr>
              <a:t>www.missionbibleclass.org</a:t>
            </a:r>
            <a:r>
              <a:rPr b="1" i="0" lang="en" sz="1600" u="none" cap="none" strike="noStrike">
                <a:solidFill>
                  <a:srgbClr val="000000"/>
                </a:solidFill>
                <a:latin typeface="Calibri"/>
                <a:ea typeface="Calibri"/>
                <a:cs typeface="Calibri"/>
                <a:sym typeface="Calibri"/>
              </a:rPr>
              <a:t> </a:t>
            </a:r>
            <a:endParaRPr b="1" i="0" sz="1600" u="none" cap="none" strike="noStrike">
              <a:solidFill>
                <a:srgbClr val="000000"/>
              </a:solidFill>
              <a:latin typeface="Calibri"/>
              <a:ea typeface="Calibri"/>
              <a:cs typeface="Calibri"/>
              <a:sym typeface="Calibri"/>
            </a:endParaRPr>
          </a:p>
        </p:txBody>
      </p:sp>
      <p:sp>
        <p:nvSpPr>
          <p:cNvPr id="275" name="Google Shape;275;p43"/>
          <p:cNvSpPr txBox="1"/>
          <p:nvPr>
            <p:ph idx="11" type="ftr"/>
          </p:nvPr>
        </p:nvSpPr>
        <p:spPr>
          <a:xfrm>
            <a:off x="3028950" y="6356351"/>
            <a:ext cx="5093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 sz="1000">
                <a:solidFill>
                  <a:schemeClr val="dk1"/>
                </a:solidFill>
              </a:rPr>
              <a:t>Helpers in the Church    www.missionbibleclass.org</a:t>
            </a:r>
            <a:endParaRPr sz="1000">
              <a:solidFill>
                <a:schemeClr val="dk1"/>
              </a:solidFill>
            </a:endParaRPr>
          </a:p>
        </p:txBody>
      </p:sp>
      <p:sp>
        <p:nvSpPr>
          <p:cNvPr id="276" name="Google Shape;276;p43"/>
          <p:cNvSpPr txBox="1"/>
          <p:nvPr>
            <p:ph idx="12" type="sldNum"/>
          </p:nvPr>
        </p:nvSpPr>
        <p:spPr>
          <a:xfrm>
            <a:off x="8122596" y="6356351"/>
            <a:ext cx="392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dk1"/>
                </a:solidFill>
                <a:latin typeface="Calibri"/>
                <a:ea typeface="Calibri"/>
                <a:cs typeface="Calibri"/>
                <a:sym typeface="Calibri"/>
              </a:rPr>
              <a:t>‹#›</a:t>
            </a:fld>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200" u="none" cap="none" strike="noStrike">
                <a:solidFill>
                  <a:schemeClr val="dk1"/>
                </a:solidFill>
                <a:latin typeface="Calibri"/>
                <a:ea typeface="Calibri"/>
                <a:cs typeface="Calibri"/>
                <a:sym typeface="Calibri"/>
              </a:rPr>
              <a:t>2. The church in Jerusalem grew bigger and bigger every day.  People heard about Jesus and then told other people.  Soon hundreds and hundreds and even thousands of people decided to follow Jesus and were baptised.</a:t>
            </a:r>
            <a:endParaRPr b="0" i="0" sz="1200" u="none" cap="none" strike="noStrike">
              <a:solidFill>
                <a:schemeClr val="dk1"/>
              </a:solidFill>
              <a:latin typeface="Calibri"/>
              <a:ea typeface="Calibri"/>
              <a:cs typeface="Calibri"/>
              <a:sym typeface="Calibri"/>
            </a:endParaRPr>
          </a:p>
        </p:txBody>
      </p:sp>
      <p:pic>
        <p:nvPicPr>
          <p:cNvPr id="197" name="Google Shape;197;p35"/>
          <p:cNvPicPr preferRelativeResize="0"/>
          <p:nvPr/>
        </p:nvPicPr>
        <p:blipFill rotWithShape="1">
          <a:blip r:embed="rId3">
            <a:alphaModFix/>
          </a:blip>
          <a:srcRect b="0" l="0" r="0" t="0"/>
          <a:stretch/>
        </p:blipFill>
        <p:spPr>
          <a:xfrm>
            <a:off x="-36293" y="0"/>
            <a:ext cx="9180293" cy="6858000"/>
          </a:xfrm>
          <a:prstGeom prst="rect">
            <a:avLst/>
          </a:prstGeom>
          <a:noFill/>
          <a:ln>
            <a:noFill/>
          </a:ln>
        </p:spPr>
      </p:pic>
      <p:sp>
        <p:nvSpPr>
          <p:cNvPr id="198" name="Google Shape;198;p35"/>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solidFill>
                  <a:schemeClr val="dk1"/>
                </a:solidFill>
              </a:rPr>
              <a:t>Helpers in the Church    www.missionbibleclass.org</a:t>
            </a:r>
            <a:endParaRPr sz="1000">
              <a:solidFill>
                <a:schemeClr val="dk1"/>
              </a:solidFill>
            </a:endParaRPr>
          </a:p>
        </p:txBody>
      </p:sp>
      <p:sp>
        <p:nvSpPr>
          <p:cNvPr id="199" name="Google Shape;199;p35"/>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dk1"/>
                </a:solidFill>
                <a:latin typeface="Calibri"/>
                <a:ea typeface="Calibri"/>
                <a:cs typeface="Calibri"/>
                <a:sym typeface="Calibri"/>
              </a:rPr>
              <a:t>‹#›</a:t>
            </a:fld>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200" u="none" cap="none" strike="noStrike">
                <a:solidFill>
                  <a:schemeClr val="dk1"/>
                </a:solidFill>
                <a:latin typeface="Calibri"/>
                <a:ea typeface="Calibri"/>
                <a:cs typeface="Calibri"/>
                <a:sym typeface="Calibri"/>
              </a:rPr>
              <a:t>3. The Apostles were very busy praying, preaching and teaching every day.  They wanted everyone to know about Jesus!</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Font typeface="Calibri"/>
              <a:buNone/>
            </a:pPr>
            <a:r>
              <a:rPr b="0" i="0" lang="en"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Font typeface="Calibri"/>
              <a:buNone/>
            </a:pPr>
            <a:r>
              <a:rPr b="0" i="0" lang="en" sz="1200" u="none" cap="none" strike="noStrike">
                <a:solidFill>
                  <a:schemeClr val="dk1"/>
                </a:solidFill>
                <a:latin typeface="Calibri"/>
                <a:ea typeface="Calibri"/>
                <a:cs typeface="Calibri"/>
                <a:sym typeface="Calibri"/>
              </a:rPr>
              <a:t>But they were also very busy helping people.  Christians brought money to the Apostles and the Apostles, in turn, would buy food and give it out to those who were hungry.  This was very important because some people did not have any family to take care of them.  One group of people who didn’t have family were the widows.  A widow is a woman whose husband has died.  The Apostles gave food to the widows to help them.</a:t>
            </a:r>
            <a:endParaRPr b="0" i="0" sz="1200" u="none" cap="none" strike="noStrike">
              <a:solidFill>
                <a:schemeClr val="dk1"/>
              </a:solidFill>
              <a:latin typeface="Calibri"/>
              <a:ea typeface="Calibri"/>
              <a:cs typeface="Calibri"/>
              <a:sym typeface="Calibri"/>
            </a:endParaRPr>
          </a:p>
        </p:txBody>
      </p:sp>
      <p:pic>
        <p:nvPicPr>
          <p:cNvPr id="206" name="Google Shape;206;p36"/>
          <p:cNvPicPr preferRelativeResize="0"/>
          <p:nvPr/>
        </p:nvPicPr>
        <p:blipFill rotWithShape="1">
          <a:blip r:embed="rId3">
            <a:alphaModFix/>
          </a:blip>
          <a:srcRect b="0" l="0" r="0" t="0"/>
          <a:stretch/>
        </p:blipFill>
        <p:spPr>
          <a:xfrm>
            <a:off x="-10179" y="0"/>
            <a:ext cx="9154179" cy="6858000"/>
          </a:xfrm>
          <a:prstGeom prst="rect">
            <a:avLst/>
          </a:prstGeom>
          <a:noFill/>
          <a:ln>
            <a:noFill/>
          </a:ln>
        </p:spPr>
      </p:pic>
      <p:sp>
        <p:nvSpPr>
          <p:cNvPr id="207" name="Google Shape;207;p36"/>
          <p:cNvSpPr txBox="1"/>
          <p:nvPr>
            <p:ph idx="11" type="ftr"/>
          </p:nvPr>
        </p:nvSpPr>
        <p:spPr>
          <a:xfrm>
            <a:off x="3028950" y="6356351"/>
            <a:ext cx="5093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 sz="1000">
                <a:solidFill>
                  <a:schemeClr val="lt1"/>
                </a:solidFill>
              </a:rPr>
              <a:t>Helpers in the Church    www.missionbibleclass.org</a:t>
            </a:r>
            <a:endParaRPr sz="1000">
              <a:solidFill>
                <a:schemeClr val="lt1"/>
              </a:solidFill>
            </a:endParaRPr>
          </a:p>
        </p:txBody>
      </p:sp>
      <p:sp>
        <p:nvSpPr>
          <p:cNvPr id="208" name="Google Shape;208;p36"/>
          <p:cNvSpPr txBox="1"/>
          <p:nvPr>
            <p:ph idx="12" type="sldNum"/>
          </p:nvPr>
        </p:nvSpPr>
        <p:spPr>
          <a:xfrm>
            <a:off x="8122596" y="6356351"/>
            <a:ext cx="392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200" u="none" cap="none" strike="noStrike">
                <a:solidFill>
                  <a:schemeClr val="dk1"/>
                </a:solidFill>
                <a:latin typeface="Calibri"/>
                <a:ea typeface="Calibri"/>
                <a:cs typeface="Calibri"/>
                <a:sym typeface="Calibri"/>
              </a:rPr>
              <a:t>4. But there was a problem.  The Apostles were so busy that sometimes they couldn’t get to everyone.  Some widows were missing out and going hungry.  The Jews that had traveled from far away said, “The widows in our group are not getting enough food!  The other widows are getting the food first.”</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Font typeface="Calibri"/>
              <a:buNone/>
            </a:pPr>
            <a:r>
              <a:rPr b="0" i="0" lang="en"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Font typeface="Calibri"/>
              <a:buNone/>
            </a:pPr>
            <a:r>
              <a:rPr b="0" i="0" lang="en" sz="1200" u="none" cap="none" strike="noStrike">
                <a:solidFill>
                  <a:schemeClr val="dk1"/>
                </a:solidFill>
                <a:latin typeface="Calibri"/>
                <a:ea typeface="Calibri"/>
                <a:cs typeface="Calibri"/>
                <a:sym typeface="Calibri"/>
              </a:rPr>
              <a:t>Many people were unhappy so the Apostles gathered everyone together.  They said, “We don’t want anyone to miss out on the food.  But it takes a lot of time to buy the food and pass it out to everyone.  If we spend all of our time passing out food then we won’t have enough time to pray and to teach about Jesus.  It would not be right to stop teaching about Jesus.”</a:t>
            </a:r>
            <a:endParaRPr b="0" i="0" sz="1200" u="none" cap="none" strike="noStrike">
              <a:solidFill>
                <a:schemeClr val="dk1"/>
              </a:solidFill>
              <a:latin typeface="Calibri"/>
              <a:ea typeface="Calibri"/>
              <a:cs typeface="Calibri"/>
              <a:sym typeface="Calibri"/>
            </a:endParaRPr>
          </a:p>
        </p:txBody>
      </p:sp>
      <p:pic>
        <p:nvPicPr>
          <p:cNvPr id="215" name="Google Shape;215;p37"/>
          <p:cNvPicPr preferRelativeResize="0"/>
          <p:nvPr/>
        </p:nvPicPr>
        <p:blipFill rotWithShape="1">
          <a:blip r:embed="rId3">
            <a:alphaModFix/>
          </a:blip>
          <a:srcRect b="0" l="0" r="0" t="0"/>
          <a:stretch/>
        </p:blipFill>
        <p:spPr>
          <a:xfrm>
            <a:off x="-152647" y="0"/>
            <a:ext cx="9296647" cy="6858000"/>
          </a:xfrm>
          <a:prstGeom prst="rect">
            <a:avLst/>
          </a:prstGeom>
          <a:noFill/>
          <a:ln>
            <a:noFill/>
          </a:ln>
        </p:spPr>
      </p:pic>
      <p:sp>
        <p:nvSpPr>
          <p:cNvPr id="216" name="Google Shape;216;p37"/>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17" name="Google Shape;217;p37"/>
          <p:cNvSpPr txBox="1"/>
          <p:nvPr>
            <p:ph idx="11" type="ftr"/>
          </p:nvPr>
        </p:nvSpPr>
        <p:spPr>
          <a:xfrm>
            <a:off x="3028950" y="6356351"/>
            <a:ext cx="5093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 sz="1000">
                <a:solidFill>
                  <a:schemeClr val="lt1"/>
                </a:solidFill>
              </a:rPr>
              <a:t>Helpers in the Church    www.missionbibleclass.org</a:t>
            </a:r>
            <a:endParaRPr sz="1000">
              <a:solidFill>
                <a:schemeClr val="lt1"/>
              </a:solidFill>
            </a:endParaRPr>
          </a:p>
        </p:txBody>
      </p:sp>
      <p:sp>
        <p:nvSpPr>
          <p:cNvPr id="218" name="Google Shape;218;p37"/>
          <p:cNvSpPr txBox="1"/>
          <p:nvPr>
            <p:ph idx="12" type="sldNum"/>
          </p:nvPr>
        </p:nvSpPr>
        <p:spPr>
          <a:xfrm>
            <a:off x="8122596" y="6356351"/>
            <a:ext cx="392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200" u="none" cap="none" strike="noStrike">
                <a:solidFill>
                  <a:schemeClr val="dk1"/>
                </a:solidFill>
                <a:latin typeface="Calibri"/>
                <a:ea typeface="Calibri"/>
                <a:cs typeface="Calibri"/>
                <a:sym typeface="Calibri"/>
              </a:rPr>
              <a:t>5. “We have an idea.  We Apostles will stop distributing food and spend our time praying, preaching and teaching.  We want everyone to choose seven other men to be in charge of passing out the food.  Make sure these men are faithful to God and the Spirit.  Choose men who are wise because it will be their job to make sure everything is fair and that none of the widows misses out.”</a:t>
            </a:r>
            <a:endParaRPr b="0" i="0" sz="1200" u="none" cap="none" strike="noStrike">
              <a:solidFill>
                <a:schemeClr val="dk1"/>
              </a:solidFill>
              <a:latin typeface="Calibri"/>
              <a:ea typeface="Calibri"/>
              <a:cs typeface="Calibri"/>
              <a:sym typeface="Calibri"/>
            </a:endParaRPr>
          </a:p>
        </p:txBody>
      </p:sp>
      <p:pic>
        <p:nvPicPr>
          <p:cNvPr id="225" name="Google Shape;225;p38"/>
          <p:cNvPicPr preferRelativeResize="0"/>
          <p:nvPr/>
        </p:nvPicPr>
        <p:blipFill rotWithShape="1">
          <a:blip r:embed="rId3">
            <a:alphaModFix/>
          </a:blip>
          <a:srcRect b="0" l="0" r="0" t="0"/>
          <a:stretch/>
        </p:blipFill>
        <p:spPr>
          <a:xfrm>
            <a:off x="11661" y="-1"/>
            <a:ext cx="9132339" cy="6858001"/>
          </a:xfrm>
          <a:prstGeom prst="rect">
            <a:avLst/>
          </a:prstGeom>
          <a:noFill/>
          <a:ln>
            <a:noFill/>
          </a:ln>
        </p:spPr>
      </p:pic>
      <p:sp>
        <p:nvSpPr>
          <p:cNvPr id="226" name="Google Shape;226;p38"/>
          <p:cNvSpPr txBox="1"/>
          <p:nvPr>
            <p:ph idx="11" type="ftr"/>
          </p:nvPr>
        </p:nvSpPr>
        <p:spPr>
          <a:xfrm>
            <a:off x="3028950" y="6356351"/>
            <a:ext cx="5093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 sz="1000">
                <a:solidFill>
                  <a:schemeClr val="dk1"/>
                </a:solidFill>
              </a:rPr>
              <a:t>Helpers in the Church    www.missionbibleclass.org</a:t>
            </a:r>
            <a:endParaRPr sz="1000">
              <a:solidFill>
                <a:schemeClr val="dk1"/>
              </a:solidFill>
            </a:endParaRPr>
          </a:p>
        </p:txBody>
      </p:sp>
      <p:sp>
        <p:nvSpPr>
          <p:cNvPr id="227" name="Google Shape;227;p38"/>
          <p:cNvSpPr txBox="1"/>
          <p:nvPr>
            <p:ph idx="12" type="sldNum"/>
          </p:nvPr>
        </p:nvSpPr>
        <p:spPr>
          <a:xfrm>
            <a:off x="8122596" y="6356351"/>
            <a:ext cx="392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dk1"/>
                </a:solidFill>
                <a:latin typeface="Calibri"/>
                <a:ea typeface="Calibri"/>
                <a:cs typeface="Calibri"/>
                <a:sym typeface="Calibri"/>
              </a:rPr>
              <a:t>‹#›</a:t>
            </a:fld>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200" u="none" cap="none" strike="noStrike">
                <a:solidFill>
                  <a:schemeClr val="dk1"/>
                </a:solidFill>
                <a:latin typeface="Calibri"/>
                <a:ea typeface="Calibri"/>
                <a:cs typeface="Calibri"/>
                <a:sym typeface="Calibri"/>
              </a:rPr>
              <a:t>6. Everyone thought this was a really good idea so they chose seven men: Stephen, Philip, Procorus, Nicanor, Timon, Parmenas and Nicolas.  The Apostles prayed for these men and they began their work.</a:t>
            </a:r>
            <a:endParaRPr b="0" i="0" sz="1200" u="none" cap="none" strike="noStrike">
              <a:solidFill>
                <a:schemeClr val="dk1"/>
              </a:solidFill>
              <a:latin typeface="Calibri"/>
              <a:ea typeface="Calibri"/>
              <a:cs typeface="Calibri"/>
              <a:sym typeface="Calibri"/>
            </a:endParaRPr>
          </a:p>
        </p:txBody>
      </p:sp>
      <p:pic>
        <p:nvPicPr>
          <p:cNvPr id="233" name="Google Shape;233;p39"/>
          <p:cNvPicPr preferRelativeResize="0"/>
          <p:nvPr/>
        </p:nvPicPr>
        <p:blipFill rotWithShape="1">
          <a:blip r:embed="rId3">
            <a:alphaModFix/>
          </a:blip>
          <a:srcRect b="0" l="0" r="0" t="0"/>
          <a:stretch/>
        </p:blipFill>
        <p:spPr>
          <a:xfrm>
            <a:off x="33286" y="-97846"/>
            <a:ext cx="9110714" cy="6955846"/>
          </a:xfrm>
          <a:prstGeom prst="rect">
            <a:avLst/>
          </a:prstGeom>
          <a:noFill/>
          <a:ln>
            <a:noFill/>
          </a:ln>
        </p:spPr>
      </p:pic>
      <p:sp>
        <p:nvSpPr>
          <p:cNvPr id="234" name="Google Shape;234;p39"/>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35" name="Google Shape;235;p39"/>
          <p:cNvSpPr txBox="1"/>
          <p:nvPr>
            <p:ph idx="11" type="ftr"/>
          </p:nvPr>
        </p:nvSpPr>
        <p:spPr>
          <a:xfrm>
            <a:off x="3028950" y="6356351"/>
            <a:ext cx="5093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 sz="1000">
                <a:solidFill>
                  <a:schemeClr val="lt1"/>
                </a:solidFill>
              </a:rPr>
              <a:t>Helpers in the Church    www.missionbibleclass.org</a:t>
            </a:r>
            <a:endParaRPr sz="1000">
              <a:solidFill>
                <a:schemeClr val="lt1"/>
              </a:solidFill>
            </a:endParaRPr>
          </a:p>
        </p:txBody>
      </p:sp>
      <p:sp>
        <p:nvSpPr>
          <p:cNvPr id="236" name="Google Shape;236;p39"/>
          <p:cNvSpPr txBox="1"/>
          <p:nvPr>
            <p:ph idx="12" type="sldNum"/>
          </p:nvPr>
        </p:nvSpPr>
        <p:spPr>
          <a:xfrm>
            <a:off x="8122596" y="6356351"/>
            <a:ext cx="392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200" u="none" cap="none" strike="noStrike">
                <a:solidFill>
                  <a:schemeClr val="dk1"/>
                </a:solidFill>
                <a:latin typeface="Calibri"/>
                <a:ea typeface="Calibri"/>
                <a:cs typeface="Calibri"/>
                <a:sym typeface="Calibri"/>
              </a:rPr>
              <a:t>7. From then on the widows and everyone else received their fair share of food and the Apostles taught even more people about Jesus.  Now that everyone was sharing in the work, the church grew bigger and bigger every day.</a:t>
            </a:r>
            <a:endParaRPr b="0" i="0" sz="1200" u="none" cap="none" strike="noStrike">
              <a:solidFill>
                <a:schemeClr val="dk1"/>
              </a:solidFill>
              <a:latin typeface="Calibri"/>
              <a:ea typeface="Calibri"/>
              <a:cs typeface="Calibri"/>
              <a:sym typeface="Calibri"/>
            </a:endParaRPr>
          </a:p>
        </p:txBody>
      </p:sp>
      <p:pic>
        <p:nvPicPr>
          <p:cNvPr id="242" name="Google Shape;242;p40"/>
          <p:cNvPicPr preferRelativeResize="0"/>
          <p:nvPr/>
        </p:nvPicPr>
        <p:blipFill rotWithShape="1">
          <a:blip r:embed="rId3">
            <a:alphaModFix/>
          </a:blip>
          <a:srcRect b="0" l="0" r="0" t="0"/>
          <a:stretch/>
        </p:blipFill>
        <p:spPr>
          <a:xfrm>
            <a:off x="7619" y="-1"/>
            <a:ext cx="9136500" cy="6858000"/>
          </a:xfrm>
          <a:prstGeom prst="rect">
            <a:avLst/>
          </a:prstGeom>
          <a:noFill/>
          <a:ln>
            <a:noFill/>
          </a:ln>
        </p:spPr>
      </p:pic>
      <p:sp>
        <p:nvSpPr>
          <p:cNvPr id="243" name="Google Shape;243;p40"/>
          <p:cNvSpPr txBox="1"/>
          <p:nvPr>
            <p:ph idx="11" type="ftr"/>
          </p:nvPr>
        </p:nvSpPr>
        <p:spPr>
          <a:xfrm>
            <a:off x="3028950" y="6356351"/>
            <a:ext cx="5093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 sz="1000">
                <a:solidFill>
                  <a:schemeClr val="lt1"/>
                </a:solidFill>
              </a:rPr>
              <a:t>Helpers in the Church    www.missionbibleclass.org</a:t>
            </a:r>
            <a:endParaRPr sz="1000">
              <a:solidFill>
                <a:schemeClr val="lt1"/>
              </a:solidFill>
            </a:endParaRPr>
          </a:p>
        </p:txBody>
      </p:sp>
      <p:sp>
        <p:nvSpPr>
          <p:cNvPr id="244" name="Google Shape;244;p40"/>
          <p:cNvSpPr txBox="1"/>
          <p:nvPr>
            <p:ph idx="12" type="sldNum"/>
          </p:nvPr>
        </p:nvSpPr>
        <p:spPr>
          <a:xfrm>
            <a:off x="8122596" y="6356351"/>
            <a:ext cx="392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C66"/>
        </a:solidFill>
      </p:bgPr>
    </p:bg>
    <p:spTree>
      <p:nvGrpSpPr>
        <p:cNvPr id="248" name="Shape 248"/>
        <p:cNvGrpSpPr/>
        <p:nvPr/>
      </p:nvGrpSpPr>
      <p:grpSpPr>
        <a:xfrm>
          <a:off x="0" y="0"/>
          <a:ext cx="0" cy="0"/>
          <a:chOff x="0" y="0"/>
          <a:chExt cx="0" cy="0"/>
        </a:xfrm>
      </p:grpSpPr>
      <p:sp>
        <p:nvSpPr>
          <p:cNvPr id="249" name="Google Shape;249;p4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200" u="none" cap="none" strike="noStrike">
                <a:solidFill>
                  <a:schemeClr val="dk1"/>
                </a:solidFill>
                <a:latin typeface="Calibri"/>
                <a:ea typeface="Calibri"/>
                <a:cs typeface="Calibri"/>
                <a:sym typeface="Calibri"/>
              </a:rPr>
              <a:t>8. What jobs do people do in your church?  Are there elders and preachers?  Are there deacons or men and women who serve the church in special ways?  What ways do you help the church?</a:t>
            </a:r>
            <a:endParaRPr b="0" i="0" sz="1200" u="none" cap="none" strike="noStrike">
              <a:solidFill>
                <a:schemeClr val="dk1"/>
              </a:solidFill>
              <a:latin typeface="Calibri"/>
              <a:ea typeface="Calibri"/>
              <a:cs typeface="Calibri"/>
              <a:sym typeface="Calibri"/>
            </a:endParaRPr>
          </a:p>
        </p:txBody>
      </p:sp>
      <p:sp>
        <p:nvSpPr>
          <p:cNvPr id="250" name="Google Shape;250;p41"/>
          <p:cNvSpPr/>
          <p:nvPr/>
        </p:nvSpPr>
        <p:spPr>
          <a:xfrm>
            <a:off x="-1" y="0"/>
            <a:ext cx="9144000" cy="6858000"/>
          </a:xfrm>
          <a:prstGeom prst="rect">
            <a:avLst/>
          </a:prstGeom>
          <a:solidFill>
            <a:srgbClr val="FFCC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1" name="Google Shape;251;p41"/>
          <p:cNvSpPr/>
          <p:nvPr/>
        </p:nvSpPr>
        <p:spPr>
          <a:xfrm>
            <a:off x="2372250" y="1905450"/>
            <a:ext cx="4399500" cy="304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 sz="9600" u="none" cap="none" strike="noStrike">
                <a:solidFill>
                  <a:schemeClr val="dk1"/>
                </a:solidFill>
                <a:latin typeface="Comic Sans MS"/>
                <a:ea typeface="Comic Sans MS"/>
                <a:cs typeface="Comic Sans MS"/>
                <a:sym typeface="Comic Sans MS"/>
              </a:rPr>
              <a:t>My</a:t>
            </a:r>
            <a:endParaRPr>
              <a:latin typeface="Comic Sans MS"/>
              <a:ea typeface="Comic Sans MS"/>
              <a:cs typeface="Comic Sans MS"/>
              <a:sym typeface="Comic Sans MS"/>
            </a:endParaRPr>
          </a:p>
          <a:p>
            <a:pPr indent="0" lvl="0" marL="0" marR="0" rtl="0" algn="ctr">
              <a:spcBef>
                <a:spcPts val="0"/>
              </a:spcBef>
              <a:spcAft>
                <a:spcPts val="0"/>
              </a:spcAft>
              <a:buNone/>
            </a:pPr>
            <a:r>
              <a:rPr b="1" i="0" lang="en" sz="9600" u="none" cap="none" strike="noStrike">
                <a:solidFill>
                  <a:schemeClr val="dk1"/>
                </a:solidFill>
                <a:latin typeface="Comic Sans MS"/>
                <a:ea typeface="Comic Sans MS"/>
                <a:cs typeface="Comic Sans MS"/>
                <a:sym typeface="Comic Sans MS"/>
              </a:rPr>
              <a:t>Church</a:t>
            </a:r>
            <a:endParaRPr b="1" i="0" sz="9600" u="none" cap="none" strike="noStrike">
              <a:solidFill>
                <a:schemeClr val="dk1"/>
              </a:solidFill>
              <a:latin typeface="Comic Sans MS"/>
              <a:ea typeface="Comic Sans MS"/>
              <a:cs typeface="Comic Sans MS"/>
              <a:sym typeface="Comic Sans MS"/>
            </a:endParaRPr>
          </a:p>
        </p:txBody>
      </p:sp>
      <p:sp>
        <p:nvSpPr>
          <p:cNvPr id="252" name="Google Shape;252;p41"/>
          <p:cNvSpPr txBox="1"/>
          <p:nvPr>
            <p:ph idx="11" type="ftr"/>
          </p:nvPr>
        </p:nvSpPr>
        <p:spPr>
          <a:xfrm>
            <a:off x="3028950" y="6356351"/>
            <a:ext cx="5093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 sz="1000">
                <a:solidFill>
                  <a:srgbClr val="7F6000"/>
                </a:solidFill>
              </a:rPr>
              <a:t>Helpers in the Church    www.missionbibleclass.org</a:t>
            </a:r>
            <a:endParaRPr sz="1000">
              <a:solidFill>
                <a:srgbClr val="7F6000"/>
              </a:solidFill>
            </a:endParaRPr>
          </a:p>
        </p:txBody>
      </p:sp>
      <p:sp>
        <p:nvSpPr>
          <p:cNvPr id="253" name="Google Shape;253;p41"/>
          <p:cNvSpPr txBox="1"/>
          <p:nvPr>
            <p:ph idx="12" type="sldNum"/>
          </p:nvPr>
        </p:nvSpPr>
        <p:spPr>
          <a:xfrm>
            <a:off x="8122596" y="6356351"/>
            <a:ext cx="392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rgbClr val="7F6000"/>
                </a:solidFill>
                <a:latin typeface="Calibri"/>
                <a:ea typeface="Calibri"/>
                <a:cs typeface="Calibri"/>
                <a:sym typeface="Calibri"/>
              </a:rPr>
              <a:t>‹#›</a:t>
            </a:fld>
            <a:endParaRPr b="0" i="0" sz="1000" u="none" cap="none" strike="noStrike">
              <a:solidFill>
                <a:srgbClr val="7F6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2"/>
          <p:cNvSpPr txBox="1"/>
          <p:nvPr>
            <p:ph type="title"/>
          </p:nvPr>
        </p:nvSpPr>
        <p:spPr>
          <a:xfrm>
            <a:off x="629841" y="457200"/>
            <a:ext cx="4035677" cy="62345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3200" u="none" cap="none" strike="noStrike">
                <a:solidFill>
                  <a:schemeClr val="dk1"/>
                </a:solidFill>
                <a:latin typeface="Calibri"/>
                <a:ea typeface="Calibri"/>
                <a:cs typeface="Calibri"/>
                <a:sym typeface="Calibri"/>
              </a:rPr>
              <a:t>Teacher Notes Page</a:t>
            </a:r>
            <a:endParaRPr b="0" i="0" sz="3200" u="none" cap="none" strike="noStrike">
              <a:solidFill>
                <a:schemeClr val="dk1"/>
              </a:solidFill>
              <a:latin typeface="Calibri"/>
              <a:ea typeface="Calibri"/>
              <a:cs typeface="Calibri"/>
              <a:sym typeface="Calibri"/>
            </a:endParaRPr>
          </a:p>
        </p:txBody>
      </p:sp>
      <p:sp>
        <p:nvSpPr>
          <p:cNvPr id="259" name="Google Shape;259;p42"/>
          <p:cNvSpPr txBox="1"/>
          <p:nvPr>
            <p:ph idx="2" type="body"/>
          </p:nvPr>
        </p:nvSpPr>
        <p:spPr>
          <a:xfrm>
            <a:off x="629850" y="1267700"/>
            <a:ext cx="3657600" cy="528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 sz="1050"/>
              <a:t>1. </a:t>
            </a:r>
            <a:r>
              <a:rPr b="1" i="0" lang="en" sz="1050" u="none" cap="none" strike="noStrike">
                <a:solidFill>
                  <a:schemeClr val="dk1"/>
                </a:solidFill>
                <a:latin typeface="Calibri"/>
                <a:ea typeface="Calibri"/>
                <a:cs typeface="Calibri"/>
                <a:sym typeface="Calibri"/>
              </a:rPr>
              <a:t>Cover: </a:t>
            </a:r>
            <a:r>
              <a:rPr b="1" lang="en" sz="1050"/>
              <a:t>Helpers in the Church</a:t>
            </a:r>
            <a:endParaRPr b="0" i="0" sz="105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Arial"/>
              <a:buNone/>
            </a:pPr>
            <a:r>
              <a:rPr b="0" i="0" lang="en" sz="1050" u="none" cap="none" strike="noStrike">
                <a:solidFill>
                  <a:schemeClr val="dk1"/>
                </a:solidFill>
                <a:latin typeface="Calibri"/>
                <a:ea typeface="Calibri"/>
                <a:cs typeface="Calibri"/>
                <a:sym typeface="Calibri"/>
              </a:rPr>
              <a:t>Acts 6:1-7</a:t>
            </a:r>
            <a:endParaRPr b="0" i="0" sz="105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Arial"/>
              <a:buNone/>
            </a:pPr>
            <a:r>
              <a:rPr b="0" i="0" lang="en" sz="105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Font typeface="Arial"/>
              <a:buNone/>
            </a:pPr>
            <a:r>
              <a:rPr b="0" i="0" lang="en" sz="1050" u="none" cap="none" strike="noStrike">
                <a:solidFill>
                  <a:schemeClr val="dk1"/>
                </a:solidFill>
                <a:latin typeface="Calibri"/>
                <a:ea typeface="Calibri"/>
                <a:cs typeface="Calibri"/>
                <a:sym typeface="Calibri"/>
              </a:rPr>
              <a:t>2. </a:t>
            </a:r>
            <a:r>
              <a:rPr lang="en" sz="1050"/>
              <a:t>The church in Jerusalem grew bigger and bigger every day.  People heard about Jesus and then told other people.  Soon hundreds and hundreds and even thousands of people decided to follow Jesus and were baptised.</a:t>
            </a:r>
            <a:r>
              <a:rPr b="0" i="0" lang="en" sz="1050" u="none" cap="none" strike="noStrike">
                <a:solidFill>
                  <a:schemeClr val="dk1"/>
                </a:solidFill>
                <a:latin typeface="Calibri"/>
                <a:ea typeface="Calibri"/>
                <a:cs typeface="Calibri"/>
                <a:sym typeface="Calibri"/>
              </a:rPr>
              <a:t>.</a:t>
            </a:r>
            <a:endParaRPr b="0" i="0" sz="105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Arial"/>
              <a:buNone/>
            </a:pPr>
            <a:r>
              <a:rPr b="0" i="0" lang="en" sz="105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Font typeface="Arial"/>
              <a:buNone/>
            </a:pPr>
            <a:r>
              <a:rPr b="0" i="0" lang="en" sz="1050" u="none" cap="none" strike="noStrike">
                <a:solidFill>
                  <a:schemeClr val="dk1"/>
                </a:solidFill>
                <a:latin typeface="Calibri"/>
                <a:ea typeface="Calibri"/>
                <a:cs typeface="Calibri"/>
                <a:sym typeface="Calibri"/>
              </a:rPr>
              <a:t>3. </a:t>
            </a:r>
            <a:r>
              <a:rPr lang="en" sz="1050"/>
              <a:t>The Apostles were very busy praying, preaching and teaching every day.  They wanted everyone to know about Jesus!</a:t>
            </a:r>
            <a:endParaRPr sz="1050"/>
          </a:p>
          <a:p>
            <a:pPr indent="0" lvl="0" marL="0" marR="0" rtl="0" algn="l">
              <a:lnSpc>
                <a:spcPct val="100000"/>
              </a:lnSpc>
              <a:spcBef>
                <a:spcPts val="0"/>
              </a:spcBef>
              <a:spcAft>
                <a:spcPts val="0"/>
              </a:spcAft>
              <a:buClr>
                <a:schemeClr val="dk1"/>
              </a:buClr>
              <a:buFont typeface="Arial"/>
              <a:buNone/>
            </a:pPr>
            <a:r>
              <a:t/>
            </a:r>
            <a:endParaRPr sz="1050"/>
          </a:p>
          <a:p>
            <a:pPr indent="0" lvl="0" marL="0" marR="0" rtl="0" algn="l">
              <a:lnSpc>
                <a:spcPct val="100000"/>
              </a:lnSpc>
              <a:spcBef>
                <a:spcPts val="0"/>
              </a:spcBef>
              <a:spcAft>
                <a:spcPts val="0"/>
              </a:spcAft>
              <a:buClr>
                <a:schemeClr val="dk1"/>
              </a:buClr>
              <a:buFont typeface="Arial"/>
              <a:buNone/>
            </a:pPr>
            <a:r>
              <a:rPr lang="en" sz="1050"/>
              <a:t>But they were also very busy helping people.  Christians brought money to the Apostles and the Apostles, in turn, would buy food and give it out to those who were hungry.  This was very important because some people did not have any family to take care of them.  One group of people who didn’t have a family were the widows.  A widow is a woman whose husband has died.  The Apostles gave food to the widows to help them.</a:t>
            </a:r>
            <a:endParaRPr sz="1050"/>
          </a:p>
          <a:p>
            <a:pPr indent="0" lvl="0" marL="0" marR="0" rtl="0" algn="l">
              <a:lnSpc>
                <a:spcPct val="100000"/>
              </a:lnSpc>
              <a:spcBef>
                <a:spcPts val="0"/>
              </a:spcBef>
              <a:spcAft>
                <a:spcPts val="0"/>
              </a:spcAft>
              <a:buClr>
                <a:schemeClr val="dk1"/>
              </a:buClr>
              <a:buFont typeface="Arial"/>
              <a:buNone/>
            </a:pPr>
            <a:r>
              <a:rPr b="0" i="0" lang="en" sz="1050" u="none" cap="none" strike="noStrike">
                <a:solidFill>
                  <a:schemeClr val="dk1"/>
                </a:solidFill>
                <a:latin typeface="Calibri"/>
                <a:ea typeface="Calibri"/>
                <a:cs typeface="Calibri"/>
                <a:sym typeface="Calibri"/>
              </a:rPr>
              <a:t> </a:t>
            </a:r>
            <a:endParaRPr b="0" i="0" sz="105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Arial"/>
              <a:buNone/>
            </a:pPr>
            <a:r>
              <a:rPr b="0" i="0" lang="en" sz="1050" u="none" cap="none" strike="noStrike">
                <a:solidFill>
                  <a:schemeClr val="dk1"/>
                </a:solidFill>
                <a:latin typeface="Calibri"/>
                <a:ea typeface="Calibri"/>
                <a:cs typeface="Calibri"/>
                <a:sym typeface="Calibri"/>
              </a:rPr>
              <a:t>4. </a:t>
            </a:r>
            <a:r>
              <a:rPr lang="en" sz="1050"/>
              <a:t>But there was a problem.  The Apostles were so busy that sometimes they couldn’t get to everyone.  Some widows were missing out and going hungry.  The Jews that had travelled from far away said, “The widows in our group are not getting enough food!  The other widows are getting the food first.”</a:t>
            </a:r>
            <a:endParaRPr sz="1050"/>
          </a:p>
          <a:p>
            <a:pPr indent="0" lvl="0" marL="0" marR="0" rtl="0" algn="l">
              <a:lnSpc>
                <a:spcPct val="100000"/>
              </a:lnSpc>
              <a:spcBef>
                <a:spcPts val="0"/>
              </a:spcBef>
              <a:spcAft>
                <a:spcPts val="0"/>
              </a:spcAft>
              <a:buClr>
                <a:schemeClr val="dk1"/>
              </a:buClr>
              <a:buFont typeface="Arial"/>
              <a:buNone/>
            </a:pPr>
            <a:r>
              <a:t/>
            </a:r>
            <a:endParaRPr sz="1050"/>
          </a:p>
          <a:p>
            <a:pPr indent="0" lvl="0" marL="0" marR="0" rtl="0" algn="l">
              <a:lnSpc>
                <a:spcPct val="100000"/>
              </a:lnSpc>
              <a:spcBef>
                <a:spcPts val="0"/>
              </a:spcBef>
              <a:spcAft>
                <a:spcPts val="0"/>
              </a:spcAft>
              <a:buClr>
                <a:schemeClr val="dk1"/>
              </a:buClr>
              <a:buFont typeface="Arial"/>
              <a:buNone/>
            </a:pPr>
            <a:r>
              <a:rPr lang="en" sz="1050"/>
              <a:t>Many people were unhappy so the Apostles gathered everyone together.  They said, “We don’t want anyone to miss out on the food.  But it takes a lot of time to buy the food and pass it out to everyone.  If we spend all of our time passing out food then we won’t have enough time to pray and to teach about Jesus.  It would not be right to stop teaching about Jesus.”</a:t>
            </a:r>
            <a:endParaRPr sz="1050"/>
          </a:p>
          <a:p>
            <a:pPr indent="0" lvl="0" marL="0" marR="0" rtl="0" algn="l">
              <a:lnSpc>
                <a:spcPct val="100000"/>
              </a:lnSpc>
              <a:spcBef>
                <a:spcPts val="0"/>
              </a:spcBef>
              <a:spcAft>
                <a:spcPts val="0"/>
              </a:spcAft>
              <a:buClr>
                <a:schemeClr val="dk1"/>
              </a:buClr>
              <a:buFont typeface="Arial"/>
              <a:buNone/>
            </a:pPr>
            <a:r>
              <a:t/>
            </a:r>
            <a:endParaRPr sz="1050"/>
          </a:p>
        </p:txBody>
      </p:sp>
      <p:sp>
        <p:nvSpPr>
          <p:cNvPr id="260" name="Google Shape;260;p42"/>
          <p:cNvSpPr txBox="1"/>
          <p:nvPr/>
        </p:nvSpPr>
        <p:spPr>
          <a:xfrm>
            <a:off x="5048525" y="1267706"/>
            <a:ext cx="3455100" cy="460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100" u="none" cap="none" strike="noStrike">
                <a:solidFill>
                  <a:schemeClr val="dk1"/>
                </a:solidFill>
                <a:latin typeface="Calibri"/>
                <a:ea typeface="Calibri"/>
                <a:cs typeface="Calibri"/>
                <a:sym typeface="Calibri"/>
              </a:rPr>
              <a:t>5. </a:t>
            </a:r>
            <a:r>
              <a:rPr lang="en" sz="1100">
                <a:solidFill>
                  <a:schemeClr val="dk1"/>
                </a:solidFill>
                <a:latin typeface="Calibri"/>
                <a:ea typeface="Calibri"/>
                <a:cs typeface="Calibri"/>
                <a:sym typeface="Calibri"/>
              </a:rPr>
              <a:t>“We have an idea.  We Apostles will stop distributing food so that we can spend our time praying, preaching and teaching.  We want everyone to choose seven other men to be in charge of passing out the food.  Make sure these men are faithful to God and full of the Spirit.  Choose men who are wise because it will be their job to make sure everything is fair and that none of the widows misses out.”</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 sz="1100">
                <a:solidFill>
                  <a:schemeClr val="dk1"/>
                </a:solidFill>
                <a:latin typeface="Calibri"/>
                <a:ea typeface="Calibri"/>
                <a:cs typeface="Calibri"/>
                <a:sym typeface="Calibri"/>
              </a:rPr>
              <a:t>6. </a:t>
            </a:r>
            <a:r>
              <a:rPr lang="en" sz="1100">
                <a:solidFill>
                  <a:schemeClr val="dk1"/>
                </a:solidFill>
                <a:latin typeface="Calibri"/>
                <a:ea typeface="Calibri"/>
                <a:cs typeface="Calibri"/>
                <a:sym typeface="Calibri"/>
              </a:rPr>
              <a:t>Everyone thought this was a really good idea so they chose seven men: Stephen, Philip, Procorus, Nicanor, Timon, Parmenas and Nicolas.  The Apostles prayed for these men and they began their work.</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 sz="1100">
                <a:solidFill>
                  <a:schemeClr val="dk1"/>
                </a:solidFill>
                <a:latin typeface="Calibri"/>
                <a:ea typeface="Calibri"/>
                <a:cs typeface="Calibri"/>
                <a:sym typeface="Calibri"/>
              </a:rPr>
              <a:t>7. </a:t>
            </a:r>
            <a:r>
              <a:rPr lang="en" sz="1100">
                <a:solidFill>
                  <a:schemeClr val="dk1"/>
                </a:solidFill>
                <a:latin typeface="Calibri"/>
                <a:ea typeface="Calibri"/>
                <a:cs typeface="Calibri"/>
                <a:sym typeface="Calibri"/>
              </a:rPr>
              <a:t>From then on the widows and everyone else received their fair share of food and the Apostles taught even more people about Jesus.  Now that everyone was sharing in the work, the church grew bigger and bigger every day.</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 sz="1100">
                <a:solidFill>
                  <a:schemeClr val="dk1"/>
                </a:solidFill>
                <a:latin typeface="Calibri"/>
                <a:ea typeface="Calibri"/>
                <a:cs typeface="Calibri"/>
                <a:sym typeface="Calibri"/>
              </a:rPr>
              <a:t>8. </a:t>
            </a:r>
            <a:r>
              <a:rPr lang="en" sz="1100">
                <a:solidFill>
                  <a:schemeClr val="dk1"/>
                </a:solidFill>
                <a:latin typeface="Calibri"/>
                <a:ea typeface="Calibri"/>
                <a:cs typeface="Calibri"/>
                <a:sym typeface="Calibri"/>
              </a:rPr>
              <a:t>What jobs do people do in your church?  Are there elders and preachers?  Are there deacons or men and women who serve the church in special ways?  In what ways do you help the church?</a:t>
            </a:r>
            <a:endParaRPr sz="1100">
              <a:solidFill>
                <a:schemeClr val="dk1"/>
              </a:solidFill>
              <a:latin typeface="Calibri"/>
              <a:ea typeface="Calibri"/>
              <a:cs typeface="Calibri"/>
              <a:sym typeface="Calibri"/>
            </a:endParaRPr>
          </a:p>
        </p:txBody>
      </p:sp>
      <p:sp>
        <p:nvSpPr>
          <p:cNvPr id="261" name="Google Shape;261;p42"/>
          <p:cNvSpPr txBox="1"/>
          <p:nvPr>
            <p:ph idx="11" type="ftr"/>
          </p:nvPr>
        </p:nvSpPr>
        <p:spPr>
          <a:xfrm>
            <a:off x="3028950" y="6356351"/>
            <a:ext cx="5093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 sz="1000">
                <a:solidFill>
                  <a:schemeClr val="dk1"/>
                </a:solidFill>
              </a:rPr>
              <a:t>Helpers in the Church    www.missionbibleclass.org</a:t>
            </a:r>
            <a:endParaRPr sz="1000">
              <a:solidFill>
                <a:schemeClr val="dk1"/>
              </a:solidFill>
            </a:endParaRPr>
          </a:p>
        </p:txBody>
      </p:sp>
      <p:sp>
        <p:nvSpPr>
          <p:cNvPr id="262" name="Google Shape;262;p42"/>
          <p:cNvSpPr txBox="1"/>
          <p:nvPr>
            <p:ph idx="12" type="sldNum"/>
          </p:nvPr>
        </p:nvSpPr>
        <p:spPr>
          <a:xfrm>
            <a:off x="8122596" y="6356351"/>
            <a:ext cx="392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dk1"/>
                </a:solidFill>
                <a:latin typeface="Calibri"/>
                <a:ea typeface="Calibri"/>
                <a:cs typeface="Calibri"/>
                <a:sym typeface="Calibri"/>
              </a:rPr>
              <a:t>‹#›</a:t>
            </a:fld>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