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8" r:id="rId3"/>
    <p:sldMasterId id="2147483679" r:id="rId4"/>
    <p:sldMasterId id="214748368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6" Type="http://schemas.openxmlformats.org/officeDocument/2006/relationships/slide" Target="slides/slide10.xml"/><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903e87a47_2_7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n" sz="1100">
                <a:solidFill>
                  <a:schemeClr val="dk1"/>
                </a:solidFill>
                <a:latin typeface="Calibri"/>
                <a:ea typeface="Calibri"/>
                <a:cs typeface="Calibri"/>
                <a:sym typeface="Calibri"/>
              </a:rPr>
              <a:t>1. Cover: Jesus and the Moneychangers (John 2:12-17)</a:t>
            </a:r>
            <a:endParaRPr sz="1100">
              <a:latin typeface="Calibri"/>
              <a:ea typeface="Calibri"/>
              <a:cs typeface="Calibri"/>
              <a:sym typeface="Calibri"/>
            </a:endParaRPr>
          </a:p>
        </p:txBody>
      </p:sp>
      <p:sp>
        <p:nvSpPr>
          <p:cNvPr id="185" name="Google Shape;185;g1903e87a47_2_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f9a943a94c_2_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53" name="Google Shape;253;gf9a943a94c_2_58:notes"/>
          <p:cNvSpPr txBox="1"/>
          <p:nvPr>
            <p:ph idx="1" type="body"/>
          </p:nvPr>
        </p:nvSpPr>
        <p:spPr>
          <a:xfrm>
            <a:off x="685800" y="4343400"/>
            <a:ext cx="5486400" cy="4114800"/>
          </a:xfrm>
          <a:prstGeom prst="rect">
            <a:avLst/>
          </a:prstGeom>
          <a:noFill/>
          <a:ln>
            <a:noFill/>
          </a:ln>
        </p:spPr>
        <p:txBody>
          <a:bodyPr anchorCtr="0" anchor="t" bIns="91675" lIns="91675" spcFirstLastPara="1" rIns="91675" wrap="square" tIns="91675">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p:txBody>
      </p:sp>
      <p:sp>
        <p:nvSpPr>
          <p:cNvPr id="254" name="Google Shape;254;gf9a943a94c_2_58:notes"/>
          <p:cNvSpPr txBox="1"/>
          <p:nvPr>
            <p:ph idx="12" type="sldNum"/>
          </p:nvPr>
        </p:nvSpPr>
        <p:spPr>
          <a:xfrm>
            <a:off x="0" y="0"/>
            <a:ext cx="3000000" cy="3000000"/>
          </a:xfrm>
          <a:prstGeom prst="rect">
            <a:avLst/>
          </a:prstGeom>
          <a:noFill/>
          <a:ln>
            <a:noFill/>
          </a:ln>
        </p:spPr>
        <p:txBody>
          <a:bodyPr anchorCtr="0" anchor="t" bIns="45850" lIns="91675" spcFirstLastPara="1" rIns="91675" wrap="square" tIns="45850">
            <a:noAutofit/>
          </a:bodyPr>
          <a:lstStyle/>
          <a:p>
            <a:pPr indent="0" lvl="0" marL="0" marR="0" rtl="0" algn="l">
              <a:lnSpc>
                <a:spcPct val="100000"/>
              </a:lnSpc>
              <a:spcBef>
                <a:spcPts val="0"/>
              </a:spcBef>
              <a:spcAft>
                <a:spcPts val="0"/>
              </a:spcAft>
              <a:buClr>
                <a:schemeClr val="dk1"/>
              </a:buClr>
              <a:buSzPts val="1400"/>
              <a:buFont typeface="Calibri"/>
              <a:buNone/>
            </a:pPr>
            <a:fld id="{00000000-1234-1234-1234-123412341234}" type="slidenum">
              <a:rPr b="0" i="0" lang="en" sz="1400" u="none" cap="none" strike="noStrike">
                <a:solidFill>
                  <a:schemeClr val="dk1"/>
                </a:solidFill>
                <a:latin typeface="Calibri"/>
                <a:ea typeface="Calibri"/>
                <a:cs typeface="Calibri"/>
                <a:sym typeface="Calibri"/>
              </a:rPr>
              <a:t>‹#›</a:t>
            </a:fld>
            <a:endParaRPr b="0" i="0" sz="14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76d183f84c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76d183f84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n">
                <a:solidFill>
                  <a:schemeClr val="dk1"/>
                </a:solidFill>
                <a:latin typeface="Calibri"/>
                <a:ea typeface="Calibri"/>
                <a:cs typeface="Calibri"/>
                <a:sym typeface="Calibri"/>
              </a:rPr>
              <a:t>2. Jesus and His disciples travelled from place to place, teaching people about God. At the time of the special Jewish feast of Passover, they travelled to Jerusalem to worship God and take part in special ceremonies at the Temple. Mary and some of Jesus’ brothers went along, too. They all looked forward to a special time in Jerusalem. They thought about the beautiful Temple. They thought about how people would be worshipping God at the Temple.</a:t>
            </a:r>
            <a:endParaRPr>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845d0efae6_0_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845d0efae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n">
                <a:solidFill>
                  <a:schemeClr val="dk1"/>
                </a:solidFill>
                <a:latin typeface="Calibri"/>
                <a:ea typeface="Calibri"/>
                <a:cs typeface="Calibri"/>
                <a:sym typeface="Calibri"/>
              </a:rPr>
              <a:t>3. Ever since He was a young boy, Jesus had been taught by His parents that the Temple of God in Jerusalem was a very important place. This was a place where people came to worship God and offer sacrifices. At the Temple, everyone was supposed to think and talk about God.</a:t>
            </a:r>
            <a:endParaRPr>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903e87a47_2_8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n" sz="1100">
                <a:solidFill>
                  <a:schemeClr val="dk1"/>
                </a:solidFill>
                <a:latin typeface="Calibri"/>
                <a:ea typeface="Calibri"/>
                <a:cs typeface="Calibri"/>
                <a:sym typeface="Calibri"/>
              </a:rPr>
              <a:t>4. But when they arrived at the Temple, it did not seem as if people were there to worship God at all. The people were not treating the Temple like a special place of God. Instead, the Temple looked like a big market! Animals were making loud noises. Jesus heard cattle, sheep and doves. Some people exchange money and try to cheat others. The people were not thinking about God at all.</a:t>
            </a:r>
            <a:endParaRPr sz="1100">
              <a:latin typeface="Calibri"/>
              <a:ea typeface="Calibri"/>
              <a:cs typeface="Calibri"/>
              <a:sym typeface="Calibri"/>
            </a:endParaRPr>
          </a:p>
        </p:txBody>
      </p:sp>
      <p:sp>
        <p:nvSpPr>
          <p:cNvPr id="208" name="Google Shape;208;g1903e87a47_2_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903e87a47_2_8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n" sz="1100">
                <a:solidFill>
                  <a:schemeClr val="dk1"/>
                </a:solidFill>
                <a:latin typeface="Calibri"/>
                <a:ea typeface="Calibri"/>
                <a:cs typeface="Calibri"/>
                <a:sym typeface="Calibri"/>
              </a:rPr>
              <a:t>5. Jesus was very sad and angry at how people treated God and God’s special place. Jesus is the son of God, so the Temple was His Father’s house. He loved His Father, and He loved His Father’s house! Jesus knew He needed to do something very drastic so that everyone would understand how serious this was.</a:t>
            </a:r>
            <a:endParaRPr sz="1100">
              <a:latin typeface="Calibri"/>
              <a:ea typeface="Calibri"/>
              <a:cs typeface="Calibri"/>
              <a:sym typeface="Calibri"/>
            </a:endParaRPr>
          </a:p>
        </p:txBody>
      </p:sp>
      <p:sp>
        <p:nvSpPr>
          <p:cNvPr id="215" name="Google Shape;215;g1903e87a47_2_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903e87a47_2_8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n" sz="1100">
                <a:solidFill>
                  <a:schemeClr val="dk1"/>
                </a:solidFill>
                <a:latin typeface="Calibri"/>
                <a:ea typeface="Calibri"/>
                <a:cs typeface="Calibri"/>
                <a:sym typeface="Calibri"/>
              </a:rPr>
              <a:t>6. So Jesus did something that shocked everyone. He tied cords of rope together to make a whip to swing around. Then He began swinging the rope and turning over the tables that people had put in the wrong places in the Temple. He shooed the birds and animals away and caused the money that people were cheating with to fall all over the ground. Jesus said, “Get those things out of here! How dare you turn my Father’s house into a market!”</a:t>
            </a:r>
            <a:endParaRPr sz="1100">
              <a:latin typeface="Calibri"/>
              <a:ea typeface="Calibri"/>
              <a:cs typeface="Calibri"/>
              <a:sym typeface="Calibri"/>
            </a:endParaRPr>
          </a:p>
        </p:txBody>
      </p:sp>
      <p:sp>
        <p:nvSpPr>
          <p:cNvPr id="222" name="Google Shape;222;g1903e87a47_2_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903e87a47_2_9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n" sz="1100">
                <a:solidFill>
                  <a:schemeClr val="dk1"/>
                </a:solidFill>
                <a:latin typeface="Calibri"/>
                <a:ea typeface="Calibri"/>
                <a:cs typeface="Calibri"/>
                <a:sym typeface="Calibri"/>
              </a:rPr>
              <a:t>7. Before this, everyone was thinking about money and the market. Now, people finally had time to stop and think about what Jesus had been teaching. It was time to love and respect God at His Temple, just like Jesus did.</a:t>
            </a:r>
            <a:endParaRPr sz="1100">
              <a:latin typeface="Calibri"/>
              <a:ea typeface="Calibri"/>
              <a:cs typeface="Calibri"/>
              <a:sym typeface="Calibri"/>
            </a:endParaRPr>
          </a:p>
        </p:txBody>
      </p:sp>
      <p:sp>
        <p:nvSpPr>
          <p:cNvPr id="229" name="Google Shape;229;g1903e87a47_2_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903e87a47_2_10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100">
                <a:latin typeface="Calibri"/>
                <a:ea typeface="Calibri"/>
                <a:cs typeface="Calibri"/>
                <a:sym typeface="Calibri"/>
              </a:rPr>
              <a:t>8. By the time Jesus left, many people were talking about Him. Some had learned to love God more because of what Jesus said. Some got angry and began to say bad things about Jesus.</a:t>
            </a:r>
            <a:endParaRPr sz="1100">
              <a:latin typeface="Calibri"/>
              <a:ea typeface="Calibri"/>
              <a:cs typeface="Calibri"/>
              <a:sym typeface="Calibri"/>
            </a:endParaRPr>
          </a:p>
          <a:p>
            <a:pPr indent="0" lvl="0" marL="0" rtl="0" algn="l">
              <a:lnSpc>
                <a:spcPct val="115000"/>
              </a:lnSpc>
              <a:spcBef>
                <a:spcPts val="1200"/>
              </a:spcBef>
              <a:spcAft>
                <a:spcPts val="1200"/>
              </a:spcAft>
              <a:buNone/>
            </a:pPr>
            <a:r>
              <a:rPr lang="en" sz="1100">
                <a:latin typeface="Calibri"/>
                <a:ea typeface="Calibri"/>
                <a:cs typeface="Calibri"/>
                <a:sym typeface="Calibri"/>
              </a:rPr>
              <a:t>What would you have done if you had been there that day?</a:t>
            </a:r>
            <a:endParaRPr sz="1100">
              <a:latin typeface="Calibri"/>
              <a:ea typeface="Calibri"/>
              <a:cs typeface="Calibri"/>
              <a:sym typeface="Calibri"/>
            </a:endParaRPr>
          </a:p>
        </p:txBody>
      </p:sp>
      <p:sp>
        <p:nvSpPr>
          <p:cNvPr id="236" name="Google Shape;236;g1903e87a47_2_1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51e6e15c58_0_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g351e6e15c58_0_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58" name="Google Shape;58;p14"/>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59" name="Google Shape;59;p1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1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p1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2" name="Shape 62"/>
        <p:cNvGrpSpPr/>
        <p:nvPr/>
      </p:nvGrpSpPr>
      <p:grpSpPr>
        <a:xfrm>
          <a:off x="0" y="0"/>
          <a:ext cx="0" cy="0"/>
          <a:chOff x="0" y="0"/>
          <a:chExt cx="0" cy="0"/>
        </a:xfrm>
      </p:grpSpPr>
      <p:sp>
        <p:nvSpPr>
          <p:cNvPr id="63" name="Google Shape;63;p15"/>
          <p:cNvSpPr txBox="1"/>
          <p:nvPr>
            <p:ph type="title"/>
          </p:nvPr>
        </p:nvSpPr>
        <p:spPr>
          <a:xfrm rot="5400000">
            <a:off x="4732350" y="2171688"/>
            <a:ext cx="5851500" cy="20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64" name="Google Shape;64;p15"/>
          <p:cNvSpPr txBox="1"/>
          <p:nvPr>
            <p:ph idx="1" type="body"/>
          </p:nvPr>
        </p:nvSpPr>
        <p:spPr>
          <a:xfrm rot="5400000">
            <a:off x="541350" y="190488"/>
            <a:ext cx="5851500" cy="60198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5" name="Google Shape;65;p15"/>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5"/>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6"/>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70" name="Google Shape;70;p16"/>
          <p:cNvSpPr txBox="1"/>
          <p:nvPr>
            <p:ph idx="1" type="body"/>
          </p:nvPr>
        </p:nvSpPr>
        <p:spPr>
          <a:xfrm rot="5400000">
            <a:off x="2308950" y="-251550"/>
            <a:ext cx="4526100" cy="82296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Google Shape;71;p16"/>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6"/>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4" name="Shape 74"/>
        <p:cNvGrpSpPr/>
        <p:nvPr/>
      </p:nvGrpSpPr>
      <p:grpSpPr>
        <a:xfrm>
          <a:off x="0" y="0"/>
          <a:ext cx="0" cy="0"/>
          <a:chOff x="0" y="0"/>
          <a:chExt cx="0" cy="0"/>
        </a:xfrm>
      </p:grpSpPr>
      <p:sp>
        <p:nvSpPr>
          <p:cNvPr id="75" name="Google Shape;75;p17"/>
          <p:cNvSpPr txBox="1"/>
          <p:nvPr>
            <p:ph type="title"/>
          </p:nvPr>
        </p:nvSpPr>
        <p:spPr>
          <a:xfrm>
            <a:off x="1792288" y="4800600"/>
            <a:ext cx="5486400" cy="5667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76" name="Google Shape;76;p17"/>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dk1"/>
              </a:buClr>
              <a:buSzPts val="1400"/>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77" name="Google Shape;77;p17"/>
          <p:cNvSpPr txBox="1"/>
          <p:nvPr>
            <p:ph idx="1" type="body"/>
          </p:nvPr>
        </p:nvSpPr>
        <p:spPr>
          <a:xfrm>
            <a:off x="1792288" y="5367338"/>
            <a:ext cx="5486400" cy="8049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78" name="Google Shape;78;p17"/>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7"/>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0" name="Google Shape;80;p1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1" name="Shape 81"/>
        <p:cNvGrpSpPr/>
        <p:nvPr/>
      </p:nvGrpSpPr>
      <p:grpSpPr>
        <a:xfrm>
          <a:off x="0" y="0"/>
          <a:ext cx="0" cy="0"/>
          <a:chOff x="0" y="0"/>
          <a:chExt cx="0" cy="0"/>
        </a:xfrm>
      </p:grpSpPr>
      <p:sp>
        <p:nvSpPr>
          <p:cNvPr id="82" name="Google Shape;82;p18"/>
          <p:cNvSpPr txBox="1"/>
          <p:nvPr>
            <p:ph type="title"/>
          </p:nvPr>
        </p:nvSpPr>
        <p:spPr>
          <a:xfrm>
            <a:off x="457200" y="273050"/>
            <a:ext cx="3008400" cy="11619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83" name="Google Shape;83;p18"/>
          <p:cNvSpPr txBox="1"/>
          <p:nvPr>
            <p:ph idx="1" type="body"/>
          </p:nvPr>
        </p:nvSpPr>
        <p:spPr>
          <a:xfrm>
            <a:off x="3575050" y="273050"/>
            <a:ext cx="5111700" cy="58530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4" name="Google Shape;84;p18"/>
          <p:cNvSpPr txBox="1"/>
          <p:nvPr>
            <p:ph idx="2" type="body"/>
          </p:nvPr>
        </p:nvSpPr>
        <p:spPr>
          <a:xfrm>
            <a:off x="457200" y="1435100"/>
            <a:ext cx="3008400" cy="46911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85" name="Google Shape;85;p18"/>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6" name="Google Shape;86;p18"/>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7" name="Google Shape;87;p1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8" name="Shape 88"/>
        <p:cNvGrpSpPr/>
        <p:nvPr/>
      </p:nvGrpSpPr>
      <p:grpSpPr>
        <a:xfrm>
          <a:off x="0" y="0"/>
          <a:ext cx="0" cy="0"/>
          <a:chOff x="0" y="0"/>
          <a:chExt cx="0" cy="0"/>
        </a:xfrm>
      </p:grpSpPr>
      <p:sp>
        <p:nvSpPr>
          <p:cNvPr id="89" name="Google Shape;89;p19"/>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Google Shape;90;p19"/>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 name="Google Shape;91;p1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2" name="Shape 92"/>
        <p:cNvGrpSpPr/>
        <p:nvPr/>
      </p:nvGrpSpPr>
      <p:grpSpPr>
        <a:xfrm>
          <a:off x="0" y="0"/>
          <a:ext cx="0" cy="0"/>
          <a:chOff x="0" y="0"/>
          <a:chExt cx="0" cy="0"/>
        </a:xfrm>
      </p:grpSpPr>
      <p:sp>
        <p:nvSpPr>
          <p:cNvPr id="93" name="Google Shape;93;p20"/>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94" name="Google Shape;94;p20"/>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5" name="Google Shape;95;p20"/>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6" name="Google Shape;96;p2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7" name="Shape 97"/>
        <p:cNvGrpSpPr/>
        <p:nvPr/>
      </p:nvGrpSpPr>
      <p:grpSpPr>
        <a:xfrm>
          <a:off x="0" y="0"/>
          <a:ext cx="0" cy="0"/>
          <a:chOff x="0" y="0"/>
          <a:chExt cx="0" cy="0"/>
        </a:xfrm>
      </p:grpSpPr>
      <p:sp>
        <p:nvSpPr>
          <p:cNvPr id="98" name="Google Shape;98;p21"/>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99" name="Google Shape;99;p21"/>
          <p:cNvSpPr txBox="1"/>
          <p:nvPr>
            <p:ph idx="1" type="body"/>
          </p:nvPr>
        </p:nvSpPr>
        <p:spPr>
          <a:xfrm>
            <a:off x="457200" y="1535113"/>
            <a:ext cx="4040100" cy="6399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100" name="Google Shape;100;p21"/>
          <p:cNvSpPr txBox="1"/>
          <p:nvPr>
            <p:ph idx="2" type="body"/>
          </p:nvPr>
        </p:nvSpPr>
        <p:spPr>
          <a:xfrm>
            <a:off x="457200" y="2174875"/>
            <a:ext cx="4040100" cy="39513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01" name="Google Shape;101;p21"/>
          <p:cNvSpPr txBox="1"/>
          <p:nvPr>
            <p:ph idx="3" type="body"/>
          </p:nvPr>
        </p:nvSpPr>
        <p:spPr>
          <a:xfrm>
            <a:off x="4645025" y="1535113"/>
            <a:ext cx="4041900" cy="6399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102" name="Google Shape;102;p21"/>
          <p:cNvSpPr txBox="1"/>
          <p:nvPr>
            <p:ph idx="4" type="body"/>
          </p:nvPr>
        </p:nvSpPr>
        <p:spPr>
          <a:xfrm>
            <a:off x="4645025" y="2174875"/>
            <a:ext cx="4041900" cy="39513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03" name="Google Shape;103;p21"/>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4" name="Google Shape;104;p21"/>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5" name="Google Shape;105;p2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6" name="Shape 106"/>
        <p:cNvGrpSpPr/>
        <p:nvPr/>
      </p:nvGrpSpPr>
      <p:grpSpPr>
        <a:xfrm>
          <a:off x="0" y="0"/>
          <a:ext cx="0" cy="0"/>
          <a:chOff x="0" y="0"/>
          <a:chExt cx="0" cy="0"/>
        </a:xfrm>
      </p:grpSpPr>
      <p:sp>
        <p:nvSpPr>
          <p:cNvPr id="107" name="Google Shape;107;p22"/>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08" name="Google Shape;108;p22"/>
          <p:cNvSpPr txBox="1"/>
          <p:nvPr>
            <p:ph idx="1" type="body"/>
          </p:nvPr>
        </p:nvSpPr>
        <p:spPr>
          <a:xfrm>
            <a:off x="457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 name="Google Shape;109;p22"/>
          <p:cNvSpPr txBox="1"/>
          <p:nvPr>
            <p:ph idx="2" type="body"/>
          </p:nvPr>
        </p:nvSpPr>
        <p:spPr>
          <a:xfrm>
            <a:off x="4648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 name="Google Shape;110;p22"/>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1" name="Google Shape;111;p22"/>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2" name="Google Shape;112;p2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3" name="Shape 113"/>
        <p:cNvGrpSpPr/>
        <p:nvPr/>
      </p:nvGrpSpPr>
      <p:grpSpPr>
        <a:xfrm>
          <a:off x="0" y="0"/>
          <a:ext cx="0" cy="0"/>
          <a:chOff x="0" y="0"/>
          <a:chExt cx="0" cy="0"/>
        </a:xfrm>
      </p:grpSpPr>
      <p:sp>
        <p:nvSpPr>
          <p:cNvPr id="114" name="Google Shape;114;p23"/>
          <p:cNvSpPr txBox="1"/>
          <p:nvPr>
            <p:ph type="title"/>
          </p:nvPr>
        </p:nvSpPr>
        <p:spPr>
          <a:xfrm>
            <a:off x="722313" y="4406900"/>
            <a:ext cx="7772400" cy="13620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1" i="0" sz="40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5" name="Google Shape;115;p23"/>
          <p:cNvSpPr txBox="1"/>
          <p:nvPr>
            <p:ph idx="1" type="body"/>
          </p:nvPr>
        </p:nvSpPr>
        <p:spPr>
          <a:xfrm>
            <a:off x="722313" y="2906713"/>
            <a:ext cx="7772400" cy="15003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rgbClr val="888888"/>
              </a:buClr>
              <a:buSzPts val="32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2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24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9pPr>
          </a:lstStyle>
          <a:p/>
        </p:txBody>
      </p:sp>
      <p:sp>
        <p:nvSpPr>
          <p:cNvPr id="116" name="Google Shape;116;p2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7" name="Google Shape;117;p2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8" name="Google Shape;118;p2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9" name="Shape 119"/>
        <p:cNvGrpSpPr/>
        <p:nvPr/>
      </p:nvGrpSpPr>
      <p:grpSpPr>
        <a:xfrm>
          <a:off x="0" y="0"/>
          <a:ext cx="0" cy="0"/>
          <a:chOff x="0" y="0"/>
          <a:chExt cx="0" cy="0"/>
        </a:xfrm>
      </p:grpSpPr>
      <p:sp>
        <p:nvSpPr>
          <p:cNvPr id="120" name="Google Shape;120;p24"/>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21" name="Google Shape;121;p24"/>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2" name="Google Shape;122;p2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3" name="Google Shape;123;p2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4" name="Google Shape;124;p2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1" name="Shape 131"/>
        <p:cNvGrpSpPr/>
        <p:nvPr/>
      </p:nvGrpSpPr>
      <p:grpSpPr>
        <a:xfrm>
          <a:off x="0" y="0"/>
          <a:ext cx="0" cy="0"/>
          <a:chOff x="0" y="0"/>
          <a:chExt cx="0" cy="0"/>
        </a:xfrm>
      </p:grpSpPr>
      <p:sp>
        <p:nvSpPr>
          <p:cNvPr id="132" name="Google Shape;132;p2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2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2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2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6" name="Shape 136"/>
        <p:cNvGrpSpPr/>
        <p:nvPr/>
      </p:nvGrpSpPr>
      <p:grpSpPr>
        <a:xfrm>
          <a:off x="0" y="0"/>
          <a:ext cx="0" cy="0"/>
          <a:chOff x="0" y="0"/>
          <a:chExt cx="0" cy="0"/>
        </a:xfrm>
      </p:grpSpPr>
      <p:sp>
        <p:nvSpPr>
          <p:cNvPr id="137" name="Google Shape;137;p2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2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9" name="Google Shape;139;p2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2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2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2" name="Shape 142"/>
        <p:cNvGrpSpPr/>
        <p:nvPr/>
      </p:nvGrpSpPr>
      <p:grpSpPr>
        <a:xfrm>
          <a:off x="0" y="0"/>
          <a:ext cx="0" cy="0"/>
          <a:chOff x="0" y="0"/>
          <a:chExt cx="0" cy="0"/>
        </a:xfrm>
      </p:grpSpPr>
      <p:sp>
        <p:nvSpPr>
          <p:cNvPr id="143" name="Google Shape;143;p28"/>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28"/>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45" name="Google Shape;145;p2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2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2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8" name="Shape 148"/>
        <p:cNvGrpSpPr/>
        <p:nvPr/>
      </p:nvGrpSpPr>
      <p:grpSpPr>
        <a:xfrm>
          <a:off x="0" y="0"/>
          <a:ext cx="0" cy="0"/>
          <a:chOff x="0" y="0"/>
          <a:chExt cx="0" cy="0"/>
        </a:xfrm>
      </p:grpSpPr>
      <p:sp>
        <p:nvSpPr>
          <p:cNvPr id="149" name="Google Shape;149;p2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29"/>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29"/>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2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2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2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5" name="Shape 155"/>
        <p:cNvGrpSpPr/>
        <p:nvPr/>
      </p:nvGrpSpPr>
      <p:grpSpPr>
        <a:xfrm>
          <a:off x="0" y="0"/>
          <a:ext cx="0" cy="0"/>
          <a:chOff x="0" y="0"/>
          <a:chExt cx="0" cy="0"/>
        </a:xfrm>
      </p:grpSpPr>
      <p:sp>
        <p:nvSpPr>
          <p:cNvPr id="156" name="Google Shape;156;p30"/>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30"/>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8" name="Google Shape;158;p30"/>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9" name="Google Shape;159;p30"/>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0" name="Google Shape;160;p30"/>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1" name="Google Shape;161;p3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p3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3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4" name="Shape 164"/>
        <p:cNvGrpSpPr/>
        <p:nvPr/>
      </p:nvGrpSpPr>
      <p:grpSpPr>
        <a:xfrm>
          <a:off x="0" y="0"/>
          <a:ext cx="0" cy="0"/>
          <a:chOff x="0" y="0"/>
          <a:chExt cx="0" cy="0"/>
        </a:xfrm>
      </p:grpSpPr>
      <p:sp>
        <p:nvSpPr>
          <p:cNvPr id="165" name="Google Shape;165;p31"/>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31"/>
          <p:cNvSpPr/>
          <p:nvPr>
            <p:ph idx="2" type="pic"/>
          </p:nvPr>
        </p:nvSpPr>
        <p:spPr>
          <a:xfrm>
            <a:off x="3887391" y="987426"/>
            <a:ext cx="4629150" cy="4873625"/>
          </a:xfrm>
          <a:prstGeom prst="rect">
            <a:avLst/>
          </a:prstGeom>
          <a:noFill/>
          <a:ln>
            <a:noFill/>
          </a:ln>
        </p:spPr>
      </p:sp>
      <p:sp>
        <p:nvSpPr>
          <p:cNvPr id="167" name="Google Shape;167;p31"/>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68" name="Google Shape;168;p3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3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p3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1" name="Shape 171"/>
        <p:cNvGrpSpPr/>
        <p:nvPr/>
      </p:nvGrpSpPr>
      <p:grpSpPr>
        <a:xfrm>
          <a:off x="0" y="0"/>
          <a:ext cx="0" cy="0"/>
          <a:chOff x="0" y="0"/>
          <a:chExt cx="0" cy="0"/>
        </a:xfrm>
      </p:grpSpPr>
      <p:sp>
        <p:nvSpPr>
          <p:cNvPr id="172" name="Google Shape;172;p3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32"/>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4" name="Google Shape;174;p3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p3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3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7" name="Shape 177"/>
        <p:cNvGrpSpPr/>
        <p:nvPr/>
      </p:nvGrpSpPr>
      <p:grpSpPr>
        <a:xfrm>
          <a:off x="0" y="0"/>
          <a:ext cx="0" cy="0"/>
          <a:chOff x="0" y="0"/>
          <a:chExt cx="0" cy="0"/>
        </a:xfrm>
      </p:grpSpPr>
      <p:sp>
        <p:nvSpPr>
          <p:cNvPr id="178" name="Google Shape;178;p33"/>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p33"/>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0" name="Google Shape;180;p3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3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p3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theme" Target="../theme/theme3.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52" name="Google Shape;52;p13"/>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 name="Shape 125"/>
        <p:cNvGrpSpPr/>
        <p:nvPr/>
      </p:nvGrpSpPr>
      <p:grpSpPr>
        <a:xfrm>
          <a:off x="0" y="0"/>
          <a:ext cx="0" cy="0"/>
          <a:chOff x="0" y="0"/>
          <a:chExt cx="0" cy="0"/>
        </a:xfrm>
      </p:grpSpPr>
      <p:sp>
        <p:nvSpPr>
          <p:cNvPr id="126" name="Google Shape;126;p2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7" name="Google Shape;127;p2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 name="Google Shape;128;p2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9" name="Google Shape;129;p2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0" name="Google Shape;130;p2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hyperlink" Target="http://www.missionbibleclass.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hyperlink" Target="http://www.missionbibleclass.org/" TargetMode="External"/><Relationship Id="rId11" Type="http://schemas.openxmlformats.org/officeDocument/2006/relationships/hyperlink" Target="http://www.missionbibleclass.org" TargetMode="External"/><Relationship Id="rId10" Type="http://schemas.openxmlformats.org/officeDocument/2006/relationships/hyperlink" Target="http://www.missionbibleclass.org/" TargetMode="External"/><Relationship Id="rId9" Type="http://schemas.openxmlformats.org/officeDocument/2006/relationships/hyperlink" Target="https://creativecommons.org/licenses/by-sa/3.0/" TargetMode="External"/><Relationship Id="rId5" Type="http://schemas.openxmlformats.org/officeDocument/2006/relationships/hyperlink" Target="http://www.missionbibleclass.org/" TargetMode="External"/><Relationship Id="rId6" Type="http://schemas.openxmlformats.org/officeDocument/2006/relationships/hyperlink" Target="http://sweetpublishing.com/" TargetMode="External"/><Relationship Id="rId7" Type="http://schemas.openxmlformats.org/officeDocument/2006/relationships/hyperlink" Target="http://www.freebibleimages.org/" TargetMode="External"/><Relationship Id="rId8"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hyperlink" Target="http://www.missionbibleclass.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hyperlink" Target="http://www.missionbibleclass.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hyperlink" Target="http://www.missionbibleclass.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hyperlink" Target="http://www.missionbibleclass.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hyperlink" Target="http://www.missionbibleclass.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hyperlink" Target="http://www.missionbibleclass.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hyperlink" Target="http://www.missionbibleclass.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hyperlink" Target="http://www.missionbibleclass.or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34" title="11.06 COVER ENG.PNG"/>
          <p:cNvPicPr preferRelativeResize="0"/>
          <p:nvPr/>
        </p:nvPicPr>
        <p:blipFill>
          <a:blip r:embed="rId3">
            <a:alphaModFix/>
          </a:blip>
          <a:stretch>
            <a:fillRect/>
          </a:stretch>
        </p:blipFill>
        <p:spPr>
          <a:xfrm>
            <a:off x="0" y="0"/>
            <a:ext cx="9144000" cy="6858000"/>
          </a:xfrm>
          <a:prstGeom prst="rect">
            <a:avLst/>
          </a:prstGeom>
          <a:noFill/>
          <a:ln>
            <a:noFill/>
          </a:ln>
        </p:spPr>
      </p:pic>
      <p:sp>
        <p:nvSpPr>
          <p:cNvPr id="188" name="Google Shape;188;p34"/>
          <p:cNvSpPr txBox="1"/>
          <p:nvPr>
            <p:ph idx="11" type="ftr"/>
          </p:nvPr>
        </p:nvSpPr>
        <p:spPr>
          <a:xfrm>
            <a:off x="3124200" y="6356350"/>
            <a:ext cx="52296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7F7F7F"/>
              </a:buClr>
              <a:buFont typeface="Calibri"/>
              <a:buNone/>
            </a:pPr>
            <a:r>
              <a:rPr b="0" i="0" lang="en" sz="1000" cap="none" strike="noStrike">
                <a:solidFill>
                  <a:srgbClr val="BF9000"/>
                </a:solidFill>
                <a:uFill>
                  <a:noFill/>
                </a:uFill>
                <a:latin typeface="Calibri"/>
                <a:ea typeface="Calibri"/>
                <a:cs typeface="Calibri"/>
                <a:sym typeface="Calibri"/>
                <a:hlinkClick r:id="rId4">
                  <a:extLst>
                    <a:ext uri="{A12FA001-AC4F-418D-AE19-62706E023703}">
                      <ahyp:hlinkClr val="tx"/>
                    </a:ext>
                  </a:extLst>
                </a:hlinkClick>
              </a:rPr>
              <a:t>www.missionbibleclass.org</a:t>
            </a:r>
            <a:r>
              <a:rPr b="0" i="0" lang="en" sz="1000" cap="none" strike="noStrike">
                <a:solidFill>
                  <a:srgbClr val="BF9000"/>
                </a:solidFill>
                <a:latin typeface="Calibri"/>
                <a:ea typeface="Calibri"/>
                <a:cs typeface="Calibri"/>
                <a:sym typeface="Calibri"/>
              </a:rPr>
              <a:t>     Jesus and t</a:t>
            </a:r>
            <a:r>
              <a:rPr lang="en" sz="1000">
                <a:solidFill>
                  <a:srgbClr val="BF9000"/>
                </a:solidFill>
              </a:rPr>
              <a:t>he Moneychangers</a:t>
            </a:r>
            <a:endParaRPr sz="1000">
              <a:solidFill>
                <a:srgbClr val="BF9000"/>
              </a:solidFill>
            </a:endParaRPr>
          </a:p>
        </p:txBody>
      </p:sp>
      <p:sp>
        <p:nvSpPr>
          <p:cNvPr id="189" name="Google Shape;189;p34"/>
          <p:cNvSpPr txBox="1"/>
          <p:nvPr>
            <p:ph idx="12" type="sldNum"/>
          </p:nvPr>
        </p:nvSpPr>
        <p:spPr>
          <a:xfrm>
            <a:off x="8174825" y="6356250"/>
            <a:ext cx="548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rgbClr val="BF9000"/>
                </a:solidFill>
              </a:rPr>
              <a:t>‹#›</a:t>
            </a:fld>
            <a:endParaRPr sz="1000">
              <a:solidFill>
                <a:srgbClr val="BF9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3"/>
          <p:cNvSpPr/>
          <p:nvPr/>
        </p:nvSpPr>
        <p:spPr>
          <a:xfrm>
            <a:off x="0" y="4743449"/>
            <a:ext cx="9144000" cy="2114625"/>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nvGrpSpPr>
          <p:cNvPr id="257" name="Google Shape;257;p43"/>
          <p:cNvGrpSpPr/>
          <p:nvPr/>
        </p:nvGrpSpPr>
        <p:grpSpPr>
          <a:xfrm>
            <a:off x="708545" y="5045749"/>
            <a:ext cx="7909980" cy="1589575"/>
            <a:chOff x="708545" y="5045749"/>
            <a:chExt cx="7909980" cy="1589575"/>
          </a:xfrm>
        </p:grpSpPr>
        <p:pic>
          <p:nvPicPr>
            <p:cNvPr descr="MBC - 400x400 a little background.png" id="258" name="Google Shape;258;p43"/>
            <p:cNvPicPr preferRelativeResize="0"/>
            <p:nvPr/>
          </p:nvPicPr>
          <p:blipFill rotWithShape="1">
            <a:blip r:embed="rId3">
              <a:alphaModFix/>
            </a:blip>
            <a:srcRect b="0" l="0" r="0" t="0"/>
            <a:stretch/>
          </p:blipFill>
          <p:spPr>
            <a:xfrm>
              <a:off x="708545" y="5045749"/>
              <a:ext cx="1589575" cy="1589575"/>
            </a:xfrm>
            <a:prstGeom prst="rect">
              <a:avLst/>
            </a:prstGeom>
            <a:noFill/>
            <a:ln>
              <a:noFill/>
            </a:ln>
          </p:spPr>
        </p:pic>
        <p:sp>
          <p:nvSpPr>
            <p:cNvPr id="259" name="Google Shape;259;p43"/>
            <p:cNvSpPr txBox="1"/>
            <p:nvPr/>
          </p:nvSpPr>
          <p:spPr>
            <a:xfrm>
              <a:off x="2298125" y="5303520"/>
              <a:ext cx="6320400" cy="125743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Calibri"/>
                <a:buNone/>
              </a:pPr>
              <a:r>
                <a:rPr b="0" i="0" lang="en" sz="2000" u="none" cap="none" strike="noStrike">
                  <a:solidFill>
                    <a:schemeClr val="dk1"/>
                  </a:solidFill>
                  <a:latin typeface="Calibri"/>
                  <a:ea typeface="Calibri"/>
                  <a:cs typeface="Calibri"/>
                  <a:sym typeface="Calibri"/>
                </a:rPr>
                <a:t>Please visit </a:t>
              </a:r>
              <a:r>
                <a:rPr b="0" i="0" lang="en" sz="2000" u="sng" cap="none" strike="noStrike">
                  <a:solidFill>
                    <a:schemeClr val="hlink"/>
                  </a:solidFill>
                  <a:latin typeface="Calibri"/>
                  <a:ea typeface="Calibri"/>
                  <a:cs typeface="Calibri"/>
                  <a:sym typeface="Calibri"/>
                  <a:hlinkClick r:id="rId4"/>
                </a:rPr>
                <a:t>www.missionbibleclass.org</a:t>
              </a:r>
              <a:r>
                <a:rPr b="0" i="0" lang="en" sz="2000" u="none" cap="none" strike="noStrike">
                  <a:solidFill>
                    <a:schemeClr val="dk1"/>
                  </a:solidFill>
                  <a:latin typeface="Calibri"/>
                  <a:ea typeface="Calibri"/>
                  <a:cs typeface="Calibri"/>
                  <a:sym typeface="Calibri"/>
                </a:rPr>
                <a:t> to find this and many other free resources to help you </a:t>
              </a:r>
              <a:br>
                <a:rPr b="0" i="0" lang="en" sz="2000" u="none" cap="none" strike="noStrike">
                  <a:solidFill>
                    <a:schemeClr val="dk1"/>
                  </a:solidFill>
                  <a:latin typeface="Calibri"/>
                  <a:ea typeface="Calibri"/>
                  <a:cs typeface="Calibri"/>
                  <a:sym typeface="Calibri"/>
                </a:rPr>
              </a:br>
              <a:r>
                <a:rPr b="0" i="0" lang="en" sz="2000" u="none" cap="none" strike="noStrike">
                  <a:solidFill>
                    <a:schemeClr val="dk1"/>
                  </a:solidFill>
                  <a:latin typeface="Calibri"/>
                  <a:ea typeface="Calibri"/>
                  <a:cs typeface="Calibri"/>
                  <a:sym typeface="Calibri"/>
                </a:rPr>
                <a:t>teach the Bible to children. </a:t>
              </a:r>
              <a:endParaRPr b="0" i="0" sz="2000" u="none" cap="none" strike="noStrike">
                <a:solidFill>
                  <a:schemeClr val="dk1"/>
                </a:solidFill>
                <a:latin typeface="Calibri"/>
                <a:ea typeface="Calibri"/>
                <a:cs typeface="Calibri"/>
                <a:sym typeface="Calibri"/>
              </a:endParaRPr>
            </a:p>
          </p:txBody>
        </p:sp>
      </p:grpSp>
      <p:sp>
        <p:nvSpPr>
          <p:cNvPr id="260" name="Google Shape;260;p43"/>
          <p:cNvSpPr txBox="1"/>
          <p:nvPr>
            <p:ph type="title"/>
          </p:nvPr>
        </p:nvSpPr>
        <p:spPr>
          <a:xfrm>
            <a:off x="628650" y="3205248"/>
            <a:ext cx="7989900" cy="1538200"/>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chemeClr val="dk1"/>
              </a:buClr>
              <a:buSzPts val="1800"/>
              <a:buFont typeface="Calibri"/>
              <a:buNone/>
            </a:pPr>
            <a:r>
              <a:rPr lang="en" sz="1600"/>
              <a:t>Attributions: This visual aid was constructed by Mary Nelson </a:t>
            </a:r>
            <a:r>
              <a:rPr lang="en" sz="1600" u="sng">
                <a:solidFill>
                  <a:schemeClr val="hlink"/>
                </a:solidFill>
                <a:hlinkClick r:id="rId5"/>
              </a:rPr>
              <a:t>www.missionbibleclass.org</a:t>
            </a:r>
            <a:r>
              <a:rPr lang="en" sz="1600"/>
              <a:t> using: </a:t>
            </a:r>
            <a:endParaRPr sz="1600"/>
          </a:p>
          <a:p>
            <a:pPr indent="-317500" lvl="0" marL="457200" rtl="0" algn="l">
              <a:lnSpc>
                <a:spcPct val="90000"/>
              </a:lnSpc>
              <a:spcBef>
                <a:spcPts val="0"/>
              </a:spcBef>
              <a:spcAft>
                <a:spcPts val="0"/>
              </a:spcAft>
              <a:buSzPts val="1400"/>
              <a:buChar char="●"/>
            </a:pPr>
            <a:r>
              <a:rPr lang="en" sz="1600"/>
              <a:t>Text and slideshow compilation by Mary Nelson (updated April 2025)</a:t>
            </a:r>
            <a:endParaRPr sz="1600"/>
          </a:p>
          <a:p>
            <a:pPr indent="-317500" lvl="0" marL="457200" rtl="0" algn="l">
              <a:lnSpc>
                <a:spcPct val="90000"/>
              </a:lnSpc>
              <a:spcBef>
                <a:spcPts val="0"/>
              </a:spcBef>
              <a:spcAft>
                <a:spcPts val="0"/>
              </a:spcAft>
              <a:buSzPts val="1400"/>
              <a:buChar char="●"/>
            </a:pPr>
            <a:r>
              <a:rPr lang="en" sz="1600"/>
              <a:t>Illustrations by Sweet Publishing </a:t>
            </a:r>
            <a:r>
              <a:rPr lang="en" sz="1600" u="sng">
                <a:solidFill>
                  <a:schemeClr val="hlink"/>
                </a:solidFill>
                <a:hlinkClick r:id="rId6"/>
              </a:rPr>
              <a:t>http://sweetpublishing.com/</a:t>
            </a:r>
            <a:r>
              <a:rPr lang="en" sz="1600"/>
              <a:t> </a:t>
            </a:r>
            <a:br>
              <a:rPr lang="en" sz="1600"/>
            </a:br>
            <a:r>
              <a:rPr lang="en" sz="1600"/>
              <a:t>As accessed through  </a:t>
            </a:r>
            <a:r>
              <a:rPr lang="en" sz="1600" u="sng">
                <a:solidFill>
                  <a:schemeClr val="hlink"/>
                </a:solidFill>
                <a:hlinkClick r:id="rId7"/>
              </a:rPr>
              <a:t>www.freebibleimages.org</a:t>
            </a:r>
            <a:r>
              <a:rPr lang="en" sz="1600"/>
              <a:t> </a:t>
            </a:r>
            <a:br>
              <a:rPr lang="en" sz="1600"/>
            </a:br>
            <a:r>
              <a:rPr lang="en" sz="1600">
                <a:solidFill>
                  <a:srgbClr val="000000"/>
                </a:solidFill>
              </a:rPr>
              <a:t>Notice of Alteration: Text added to cover slide. </a:t>
            </a:r>
            <a:endParaRPr sz="1600">
              <a:solidFill>
                <a:srgbClr val="000000"/>
              </a:solidFill>
            </a:endParaRPr>
          </a:p>
        </p:txBody>
      </p:sp>
      <p:pic>
        <p:nvPicPr>
          <p:cNvPr id="261" name="Google Shape;261;p43"/>
          <p:cNvPicPr preferRelativeResize="0"/>
          <p:nvPr/>
        </p:nvPicPr>
        <p:blipFill rotWithShape="1">
          <a:blip r:embed="rId8">
            <a:alphaModFix/>
          </a:blip>
          <a:srcRect b="0" l="0" r="0" t="0"/>
          <a:stretch/>
        </p:blipFill>
        <p:spPr>
          <a:xfrm>
            <a:off x="628650" y="790275"/>
            <a:ext cx="2400300" cy="839808"/>
          </a:xfrm>
          <a:prstGeom prst="rect">
            <a:avLst/>
          </a:prstGeom>
          <a:noFill/>
          <a:ln>
            <a:noFill/>
          </a:ln>
        </p:spPr>
      </p:pic>
      <p:sp>
        <p:nvSpPr>
          <p:cNvPr id="262" name="Google Shape;262;p43"/>
          <p:cNvSpPr txBox="1"/>
          <p:nvPr/>
        </p:nvSpPr>
        <p:spPr>
          <a:xfrm>
            <a:off x="628650" y="1887854"/>
            <a:ext cx="7755600" cy="1292631"/>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600"/>
              <a:buFont typeface="Arial"/>
              <a:buNone/>
            </a:pPr>
            <a:r>
              <a:rPr b="0" i="0" lang="en" sz="1600" u="none" cap="none" strike="noStrike">
                <a:solidFill>
                  <a:srgbClr val="000000"/>
                </a:solidFill>
                <a:latin typeface="Calibri"/>
                <a:ea typeface="Calibri"/>
                <a:cs typeface="Calibri"/>
                <a:sym typeface="Calibri"/>
              </a:rPr>
              <a:t>Attribution-ShareAlike 3.0 Unported (CC BY-SA 3.0) </a:t>
            </a:r>
            <a:r>
              <a:rPr b="0" i="0" lang="en" sz="1600" u="sng" cap="none" strike="noStrike">
                <a:solidFill>
                  <a:schemeClr val="hlink"/>
                </a:solidFill>
                <a:latin typeface="Calibri"/>
                <a:ea typeface="Calibri"/>
                <a:cs typeface="Calibri"/>
                <a:sym typeface="Calibri"/>
                <a:hlinkClick r:id="rId9"/>
              </a:rPr>
              <a:t>https://creativecommons.org/licenses/by-sa/3.0/</a:t>
            </a:r>
            <a:r>
              <a:rPr b="0" i="0" lang="en" sz="1600" u="none" cap="none" strike="noStrike">
                <a:solidFill>
                  <a:srgbClr val="000000"/>
                </a:solidFill>
                <a:latin typeface="Calibri"/>
                <a:ea typeface="Calibri"/>
                <a:cs typeface="Calibri"/>
                <a:sym typeface="Calibri"/>
              </a:rPr>
              <a:t> </a:t>
            </a:r>
            <a:endParaRPr b="0"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rPr b="0" i="0" lang="en" sz="1600" u="none" cap="none" strike="noStrike">
                <a:solidFill>
                  <a:srgbClr val="000000"/>
                </a:solidFill>
                <a:latin typeface="Calibri"/>
                <a:ea typeface="Calibri"/>
                <a:cs typeface="Calibri"/>
                <a:sym typeface="Calibri"/>
              </a:rPr>
              <a:t>User may reproduce it without permissions.</a:t>
            </a:r>
            <a:endParaRPr/>
          </a:p>
          <a:p>
            <a:pPr indent="0" lvl="0" marL="0" marR="0" rtl="0" algn="l">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rPr b="1" i="0" lang="en" sz="1600" u="none" cap="none" strike="noStrike">
                <a:solidFill>
                  <a:srgbClr val="000000"/>
                </a:solidFill>
                <a:latin typeface="Calibri"/>
                <a:ea typeface="Calibri"/>
                <a:cs typeface="Calibri"/>
                <a:sym typeface="Calibri"/>
              </a:rPr>
              <a:t>DOWNLOAD THIS SLIDESHOW FROM </a:t>
            </a:r>
            <a:r>
              <a:rPr b="1" i="0" lang="en" sz="1600" u="sng" cap="none" strike="noStrike">
                <a:solidFill>
                  <a:srgbClr val="000000"/>
                </a:solidFill>
                <a:latin typeface="Calibri"/>
                <a:ea typeface="Calibri"/>
                <a:cs typeface="Calibri"/>
                <a:sym typeface="Calibri"/>
                <a:hlinkClick r:id="rId10">
                  <a:extLst>
                    <a:ext uri="{A12FA001-AC4F-418D-AE19-62706E023703}">
                      <ahyp:hlinkClr val="tx"/>
                    </a:ext>
                  </a:extLst>
                </a:hlinkClick>
              </a:rPr>
              <a:t>www.missionbibleclass.org</a:t>
            </a:r>
            <a:r>
              <a:rPr b="1" i="0" lang="en" sz="1600" u="none" cap="none" strike="noStrike">
                <a:solidFill>
                  <a:srgbClr val="000000"/>
                </a:solidFill>
                <a:latin typeface="Calibri"/>
                <a:ea typeface="Calibri"/>
                <a:cs typeface="Calibri"/>
                <a:sym typeface="Calibri"/>
              </a:rPr>
              <a:t> </a:t>
            </a:r>
            <a:endParaRPr b="1" i="0" sz="1600" u="none" cap="none" strike="noStrike">
              <a:solidFill>
                <a:srgbClr val="000000"/>
              </a:solidFill>
              <a:latin typeface="Calibri"/>
              <a:ea typeface="Calibri"/>
              <a:cs typeface="Calibri"/>
              <a:sym typeface="Calibri"/>
            </a:endParaRPr>
          </a:p>
        </p:txBody>
      </p:sp>
      <p:sp>
        <p:nvSpPr>
          <p:cNvPr id="263" name="Google Shape;263;p43"/>
          <p:cNvSpPr txBox="1"/>
          <p:nvPr>
            <p:ph idx="11" type="ftr"/>
          </p:nvPr>
        </p:nvSpPr>
        <p:spPr>
          <a:xfrm>
            <a:off x="3124200" y="6356350"/>
            <a:ext cx="52296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7F7F7F"/>
              </a:buClr>
              <a:buFont typeface="Calibri"/>
              <a:buNone/>
            </a:pPr>
            <a:r>
              <a:rPr b="0" i="0" lang="en" sz="1000" cap="none" strike="noStrike">
                <a:solidFill>
                  <a:srgbClr val="000000"/>
                </a:solidFill>
                <a:uFill>
                  <a:noFill/>
                </a:uFill>
                <a:latin typeface="Calibri"/>
                <a:ea typeface="Calibri"/>
                <a:cs typeface="Calibri"/>
                <a:sym typeface="Calibri"/>
                <a:hlinkClick r:id="rId11">
                  <a:extLst>
                    <a:ext uri="{A12FA001-AC4F-418D-AE19-62706E023703}">
                      <ahyp:hlinkClr val="tx"/>
                    </a:ext>
                  </a:extLst>
                </a:hlinkClick>
              </a:rPr>
              <a:t>www.missionbibleclass.org</a:t>
            </a:r>
            <a:r>
              <a:rPr b="0" i="0" lang="en" sz="1000" cap="none" strike="noStrike">
                <a:solidFill>
                  <a:srgbClr val="000000"/>
                </a:solidFill>
                <a:latin typeface="Calibri"/>
                <a:ea typeface="Calibri"/>
                <a:cs typeface="Calibri"/>
                <a:sym typeface="Calibri"/>
              </a:rPr>
              <a:t>     Jesus and t</a:t>
            </a:r>
            <a:r>
              <a:rPr lang="en" sz="1000">
                <a:solidFill>
                  <a:srgbClr val="000000"/>
                </a:solidFill>
              </a:rPr>
              <a:t>he Moneychangers</a:t>
            </a:r>
            <a:endParaRPr sz="1000">
              <a:solidFill>
                <a:srgbClr val="000000"/>
              </a:solidFill>
            </a:endParaRPr>
          </a:p>
        </p:txBody>
      </p:sp>
      <p:sp>
        <p:nvSpPr>
          <p:cNvPr id="264" name="Google Shape;264;p43"/>
          <p:cNvSpPr txBox="1"/>
          <p:nvPr>
            <p:ph idx="12" type="sldNum"/>
          </p:nvPr>
        </p:nvSpPr>
        <p:spPr>
          <a:xfrm>
            <a:off x="8174825" y="6356250"/>
            <a:ext cx="548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rgbClr val="000000"/>
                </a:solidFill>
              </a:rPr>
              <a:t>‹#›</a:t>
            </a:fld>
            <a:endParaRPr sz="10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35"/>
          <p:cNvPicPr preferRelativeResize="0"/>
          <p:nvPr/>
        </p:nvPicPr>
        <p:blipFill>
          <a:blip r:embed="rId3">
            <a:alphaModFix/>
          </a:blip>
          <a:stretch>
            <a:fillRect/>
          </a:stretch>
        </p:blipFill>
        <p:spPr>
          <a:xfrm>
            <a:off x="12663" y="19025"/>
            <a:ext cx="9118664" cy="6838975"/>
          </a:xfrm>
          <a:prstGeom prst="rect">
            <a:avLst/>
          </a:prstGeom>
          <a:noFill/>
          <a:ln>
            <a:noFill/>
          </a:ln>
        </p:spPr>
      </p:pic>
      <p:sp>
        <p:nvSpPr>
          <p:cNvPr id="195" name="Google Shape;195;p35"/>
          <p:cNvSpPr txBox="1"/>
          <p:nvPr>
            <p:ph type="ctrTitle"/>
          </p:nvPr>
        </p:nvSpPr>
        <p:spPr>
          <a:xfrm>
            <a:off x="685800" y="2130425"/>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6" name="Google Shape;196;p35"/>
          <p:cNvSpPr txBox="1"/>
          <p:nvPr>
            <p:ph idx="1" type="subTitle"/>
          </p:nvPr>
        </p:nvSpPr>
        <p:spPr>
          <a:xfrm>
            <a:off x="1371600" y="3886200"/>
            <a:ext cx="6400800" cy="1752600"/>
          </a:xfrm>
          <a:prstGeom prst="rect">
            <a:avLst/>
          </a:prstGeom>
        </p:spPr>
        <p:txBody>
          <a:bodyPr anchorCtr="0" anchor="t" bIns="91425" lIns="91425" spcFirstLastPara="1" rIns="91425" wrap="square" tIns="91425">
            <a:noAutofit/>
          </a:bodyPr>
          <a:lstStyle/>
          <a:p>
            <a:pPr indent="0" lvl="0" marL="0" rtl="0" algn="ctr">
              <a:spcBef>
                <a:spcPts val="640"/>
              </a:spcBef>
              <a:spcAft>
                <a:spcPts val="0"/>
              </a:spcAft>
              <a:buNone/>
            </a:pPr>
            <a:r>
              <a:t/>
            </a:r>
            <a:endParaRPr/>
          </a:p>
        </p:txBody>
      </p:sp>
      <p:sp>
        <p:nvSpPr>
          <p:cNvPr id="197" name="Google Shape;197;p35"/>
          <p:cNvSpPr txBox="1"/>
          <p:nvPr>
            <p:ph idx="11" type="ftr"/>
          </p:nvPr>
        </p:nvSpPr>
        <p:spPr>
          <a:xfrm>
            <a:off x="3124200" y="6356350"/>
            <a:ext cx="52296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7F7F7F"/>
              </a:buClr>
              <a:buFont typeface="Calibri"/>
              <a:buNone/>
            </a:pPr>
            <a:r>
              <a:rPr b="0" i="0" lang="en" sz="1000" cap="none" strike="noStrike">
                <a:solidFill>
                  <a:schemeClr val="lt1"/>
                </a:solidFill>
                <a:uFill>
                  <a:noFill/>
                </a:uFill>
                <a:latin typeface="Calibri"/>
                <a:ea typeface="Calibri"/>
                <a:cs typeface="Calibri"/>
                <a:sym typeface="Calibri"/>
                <a:hlinkClick r:id="rId4">
                  <a:extLst>
                    <a:ext uri="{A12FA001-AC4F-418D-AE19-62706E023703}">
                      <ahyp:hlinkClr val="tx"/>
                    </a:ext>
                  </a:extLst>
                </a:hlinkClick>
              </a:rPr>
              <a:t>www.missionbibleclass.org</a:t>
            </a:r>
            <a:r>
              <a:rPr b="0" i="0" lang="en" sz="1000" cap="none" strike="noStrike">
                <a:solidFill>
                  <a:schemeClr val="lt1"/>
                </a:solidFill>
                <a:latin typeface="Calibri"/>
                <a:ea typeface="Calibri"/>
                <a:cs typeface="Calibri"/>
                <a:sym typeface="Calibri"/>
              </a:rPr>
              <a:t>     Jesus and t</a:t>
            </a:r>
            <a:r>
              <a:rPr lang="en" sz="1000">
                <a:solidFill>
                  <a:schemeClr val="lt1"/>
                </a:solidFill>
              </a:rPr>
              <a:t>he Moneychangers</a:t>
            </a:r>
            <a:endParaRPr sz="1000">
              <a:solidFill>
                <a:schemeClr val="lt1"/>
              </a:solidFill>
            </a:endParaRPr>
          </a:p>
        </p:txBody>
      </p:sp>
      <p:sp>
        <p:nvSpPr>
          <p:cNvPr id="198" name="Google Shape;198;p35"/>
          <p:cNvSpPr txBox="1"/>
          <p:nvPr>
            <p:ph idx="12" type="sldNum"/>
          </p:nvPr>
        </p:nvSpPr>
        <p:spPr>
          <a:xfrm>
            <a:off x="8174825" y="6356250"/>
            <a:ext cx="548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chemeClr val="lt1"/>
                </a:solidFill>
              </a:rPr>
              <a:t>‹#›</a:t>
            </a:fld>
            <a:endParaRPr sz="10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36"/>
          <p:cNvPicPr preferRelativeResize="0"/>
          <p:nvPr/>
        </p:nvPicPr>
        <p:blipFill>
          <a:blip r:embed="rId3">
            <a:alphaModFix/>
          </a:blip>
          <a:stretch>
            <a:fillRect/>
          </a:stretch>
        </p:blipFill>
        <p:spPr>
          <a:xfrm>
            <a:off x="0" y="25"/>
            <a:ext cx="9144000" cy="6857975"/>
          </a:xfrm>
          <a:prstGeom prst="rect">
            <a:avLst/>
          </a:prstGeom>
          <a:noFill/>
          <a:ln>
            <a:noFill/>
          </a:ln>
        </p:spPr>
      </p:pic>
      <p:sp>
        <p:nvSpPr>
          <p:cNvPr id="204" name="Google Shape;204;p36"/>
          <p:cNvSpPr txBox="1"/>
          <p:nvPr>
            <p:ph idx="11" type="ftr"/>
          </p:nvPr>
        </p:nvSpPr>
        <p:spPr>
          <a:xfrm>
            <a:off x="3124200" y="6356350"/>
            <a:ext cx="52296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7F7F7F"/>
              </a:buClr>
              <a:buFont typeface="Calibri"/>
              <a:buNone/>
            </a:pPr>
            <a:r>
              <a:rPr b="0" i="0" lang="en" sz="1000" cap="none" strike="noStrike">
                <a:solidFill>
                  <a:srgbClr val="000000"/>
                </a:solidFill>
                <a:uFill>
                  <a:noFill/>
                </a:uFill>
                <a:latin typeface="Calibri"/>
                <a:ea typeface="Calibri"/>
                <a:cs typeface="Calibri"/>
                <a:sym typeface="Calibri"/>
                <a:hlinkClick r:id="rId4">
                  <a:extLst>
                    <a:ext uri="{A12FA001-AC4F-418D-AE19-62706E023703}">
                      <ahyp:hlinkClr val="tx"/>
                    </a:ext>
                  </a:extLst>
                </a:hlinkClick>
              </a:rPr>
              <a:t>www.missionbibleclass.org</a:t>
            </a:r>
            <a:r>
              <a:rPr b="0" i="0" lang="en" sz="1000" cap="none" strike="noStrike">
                <a:solidFill>
                  <a:srgbClr val="000000"/>
                </a:solidFill>
                <a:latin typeface="Calibri"/>
                <a:ea typeface="Calibri"/>
                <a:cs typeface="Calibri"/>
                <a:sym typeface="Calibri"/>
              </a:rPr>
              <a:t>     Jesus and t</a:t>
            </a:r>
            <a:r>
              <a:rPr lang="en" sz="1000">
                <a:solidFill>
                  <a:srgbClr val="000000"/>
                </a:solidFill>
              </a:rPr>
              <a:t>he Moneychangers</a:t>
            </a:r>
            <a:endParaRPr sz="1000">
              <a:solidFill>
                <a:srgbClr val="000000"/>
              </a:solidFill>
            </a:endParaRPr>
          </a:p>
        </p:txBody>
      </p:sp>
      <p:sp>
        <p:nvSpPr>
          <p:cNvPr id="205" name="Google Shape;205;p36"/>
          <p:cNvSpPr txBox="1"/>
          <p:nvPr>
            <p:ph idx="12" type="sldNum"/>
          </p:nvPr>
        </p:nvSpPr>
        <p:spPr>
          <a:xfrm>
            <a:off x="8174825" y="6356250"/>
            <a:ext cx="548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rgbClr val="000000"/>
                </a:solidFill>
              </a:rPr>
              <a:t>‹#›</a:t>
            </a:fld>
            <a:endParaRPr sz="10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descr="01_Jesus_Cleansing_Temple_1024_JPEG.jpg" id="210" name="Google Shape;210;p37"/>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11" name="Google Shape;211;p37"/>
          <p:cNvSpPr txBox="1"/>
          <p:nvPr>
            <p:ph idx="11" type="ftr"/>
          </p:nvPr>
        </p:nvSpPr>
        <p:spPr>
          <a:xfrm>
            <a:off x="3124200" y="6356350"/>
            <a:ext cx="52296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7F7F7F"/>
              </a:buClr>
              <a:buFont typeface="Calibri"/>
              <a:buNone/>
            </a:pPr>
            <a:r>
              <a:rPr b="0" i="0" lang="en" sz="1000" cap="none" strike="noStrike">
                <a:solidFill>
                  <a:schemeClr val="lt1"/>
                </a:solidFill>
                <a:uFill>
                  <a:noFill/>
                </a:uFill>
                <a:latin typeface="Calibri"/>
                <a:ea typeface="Calibri"/>
                <a:cs typeface="Calibri"/>
                <a:sym typeface="Calibri"/>
                <a:hlinkClick r:id="rId4">
                  <a:extLst>
                    <a:ext uri="{A12FA001-AC4F-418D-AE19-62706E023703}">
                      <ahyp:hlinkClr val="tx"/>
                    </a:ext>
                  </a:extLst>
                </a:hlinkClick>
              </a:rPr>
              <a:t>www.missionbibleclass.org</a:t>
            </a:r>
            <a:r>
              <a:rPr b="0" i="0" lang="en" sz="1000" cap="none" strike="noStrike">
                <a:solidFill>
                  <a:schemeClr val="lt1"/>
                </a:solidFill>
                <a:latin typeface="Calibri"/>
                <a:ea typeface="Calibri"/>
                <a:cs typeface="Calibri"/>
                <a:sym typeface="Calibri"/>
              </a:rPr>
              <a:t>     Jesus and t</a:t>
            </a:r>
            <a:r>
              <a:rPr lang="en" sz="1000">
                <a:solidFill>
                  <a:schemeClr val="lt1"/>
                </a:solidFill>
              </a:rPr>
              <a:t>he Moneychangers</a:t>
            </a:r>
            <a:endParaRPr sz="1000">
              <a:solidFill>
                <a:schemeClr val="lt1"/>
              </a:solidFill>
            </a:endParaRPr>
          </a:p>
        </p:txBody>
      </p:sp>
      <p:sp>
        <p:nvSpPr>
          <p:cNvPr id="212" name="Google Shape;212;p37"/>
          <p:cNvSpPr txBox="1"/>
          <p:nvPr>
            <p:ph idx="12" type="sldNum"/>
          </p:nvPr>
        </p:nvSpPr>
        <p:spPr>
          <a:xfrm>
            <a:off x="8174825" y="6356250"/>
            <a:ext cx="548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chemeClr val="lt1"/>
                </a:solidFill>
              </a:rPr>
              <a:t>‹#›</a:t>
            </a:fld>
            <a:endParaRPr sz="10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descr="02_Jesus_Cleansing_Temple_1024_JPEG.jpg" id="217" name="Google Shape;217;p38"/>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18" name="Google Shape;218;p38"/>
          <p:cNvSpPr txBox="1"/>
          <p:nvPr>
            <p:ph idx="11" type="ftr"/>
          </p:nvPr>
        </p:nvSpPr>
        <p:spPr>
          <a:xfrm>
            <a:off x="3124200" y="6356350"/>
            <a:ext cx="52296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7F7F7F"/>
              </a:buClr>
              <a:buFont typeface="Calibri"/>
              <a:buNone/>
            </a:pPr>
            <a:r>
              <a:rPr b="0" i="0" lang="en" sz="1000" cap="none" strike="noStrike">
                <a:solidFill>
                  <a:schemeClr val="lt1"/>
                </a:solidFill>
                <a:uFill>
                  <a:noFill/>
                </a:uFill>
                <a:latin typeface="Calibri"/>
                <a:ea typeface="Calibri"/>
                <a:cs typeface="Calibri"/>
                <a:sym typeface="Calibri"/>
                <a:hlinkClick r:id="rId4">
                  <a:extLst>
                    <a:ext uri="{A12FA001-AC4F-418D-AE19-62706E023703}">
                      <ahyp:hlinkClr val="tx"/>
                    </a:ext>
                  </a:extLst>
                </a:hlinkClick>
              </a:rPr>
              <a:t>www.missionbibleclass.org</a:t>
            </a:r>
            <a:r>
              <a:rPr b="0" i="0" lang="en" sz="1000" cap="none" strike="noStrike">
                <a:solidFill>
                  <a:schemeClr val="lt1"/>
                </a:solidFill>
                <a:latin typeface="Calibri"/>
                <a:ea typeface="Calibri"/>
                <a:cs typeface="Calibri"/>
                <a:sym typeface="Calibri"/>
              </a:rPr>
              <a:t>     Jesus and t</a:t>
            </a:r>
            <a:r>
              <a:rPr lang="en" sz="1000">
                <a:solidFill>
                  <a:schemeClr val="lt1"/>
                </a:solidFill>
              </a:rPr>
              <a:t>he Moneychangers</a:t>
            </a:r>
            <a:endParaRPr sz="1000">
              <a:solidFill>
                <a:schemeClr val="lt1"/>
              </a:solidFill>
            </a:endParaRPr>
          </a:p>
        </p:txBody>
      </p:sp>
      <p:sp>
        <p:nvSpPr>
          <p:cNvPr id="219" name="Google Shape;219;p38"/>
          <p:cNvSpPr txBox="1"/>
          <p:nvPr>
            <p:ph idx="12" type="sldNum"/>
          </p:nvPr>
        </p:nvSpPr>
        <p:spPr>
          <a:xfrm>
            <a:off x="8174825" y="6356250"/>
            <a:ext cx="548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chemeClr val="lt1"/>
                </a:solidFill>
              </a:rPr>
              <a:t>‹#›</a:t>
            </a:fld>
            <a:endParaRPr sz="10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descr="03_Jesus_Cleansing_Temple_1024_JPEG.jpg" id="224" name="Google Shape;224;p39"/>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25" name="Google Shape;225;p39"/>
          <p:cNvSpPr txBox="1"/>
          <p:nvPr>
            <p:ph idx="11" type="ftr"/>
          </p:nvPr>
        </p:nvSpPr>
        <p:spPr>
          <a:xfrm>
            <a:off x="3124200" y="6356350"/>
            <a:ext cx="52296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7F7F7F"/>
              </a:buClr>
              <a:buFont typeface="Calibri"/>
              <a:buNone/>
            </a:pPr>
            <a:r>
              <a:rPr b="0" i="0" lang="en" sz="1000" cap="none" strike="noStrike">
                <a:solidFill>
                  <a:schemeClr val="lt1"/>
                </a:solidFill>
                <a:uFill>
                  <a:noFill/>
                </a:uFill>
                <a:latin typeface="Calibri"/>
                <a:ea typeface="Calibri"/>
                <a:cs typeface="Calibri"/>
                <a:sym typeface="Calibri"/>
                <a:hlinkClick r:id="rId4">
                  <a:extLst>
                    <a:ext uri="{A12FA001-AC4F-418D-AE19-62706E023703}">
                      <ahyp:hlinkClr val="tx"/>
                    </a:ext>
                  </a:extLst>
                </a:hlinkClick>
              </a:rPr>
              <a:t>www.missionbibleclass.org</a:t>
            </a:r>
            <a:r>
              <a:rPr b="0" i="0" lang="en" sz="1000" cap="none" strike="noStrike">
                <a:solidFill>
                  <a:schemeClr val="lt1"/>
                </a:solidFill>
                <a:latin typeface="Calibri"/>
                <a:ea typeface="Calibri"/>
                <a:cs typeface="Calibri"/>
                <a:sym typeface="Calibri"/>
              </a:rPr>
              <a:t>     Jesus and t</a:t>
            </a:r>
            <a:r>
              <a:rPr lang="en" sz="1000">
                <a:solidFill>
                  <a:schemeClr val="lt1"/>
                </a:solidFill>
              </a:rPr>
              <a:t>he Moneychangers</a:t>
            </a:r>
            <a:endParaRPr sz="1000">
              <a:solidFill>
                <a:schemeClr val="lt1"/>
              </a:solidFill>
            </a:endParaRPr>
          </a:p>
        </p:txBody>
      </p:sp>
      <p:sp>
        <p:nvSpPr>
          <p:cNvPr id="226" name="Google Shape;226;p39"/>
          <p:cNvSpPr txBox="1"/>
          <p:nvPr>
            <p:ph idx="12" type="sldNum"/>
          </p:nvPr>
        </p:nvSpPr>
        <p:spPr>
          <a:xfrm>
            <a:off x="8174825" y="6356250"/>
            <a:ext cx="548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chemeClr val="lt1"/>
                </a:solidFill>
              </a:rPr>
              <a:t>‹#›</a:t>
            </a:fld>
            <a:endParaRPr sz="100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descr="04_Jesus_Cleansing_Temple_1024_JPEG.jpg" id="231" name="Google Shape;231;p40"/>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32" name="Google Shape;232;p40"/>
          <p:cNvSpPr txBox="1"/>
          <p:nvPr>
            <p:ph idx="11" type="ftr"/>
          </p:nvPr>
        </p:nvSpPr>
        <p:spPr>
          <a:xfrm>
            <a:off x="3124200" y="6356350"/>
            <a:ext cx="52296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7F7F7F"/>
              </a:buClr>
              <a:buFont typeface="Calibri"/>
              <a:buNone/>
            </a:pPr>
            <a:r>
              <a:rPr b="0" i="0" lang="en" sz="1000" cap="none" strike="noStrike">
                <a:solidFill>
                  <a:schemeClr val="lt1"/>
                </a:solidFill>
                <a:uFill>
                  <a:noFill/>
                </a:uFill>
                <a:latin typeface="Calibri"/>
                <a:ea typeface="Calibri"/>
                <a:cs typeface="Calibri"/>
                <a:sym typeface="Calibri"/>
                <a:hlinkClick r:id="rId4">
                  <a:extLst>
                    <a:ext uri="{A12FA001-AC4F-418D-AE19-62706E023703}">
                      <ahyp:hlinkClr val="tx"/>
                    </a:ext>
                  </a:extLst>
                </a:hlinkClick>
              </a:rPr>
              <a:t>www.missionbibleclass.org</a:t>
            </a:r>
            <a:r>
              <a:rPr b="0" i="0" lang="en" sz="1000" cap="none" strike="noStrike">
                <a:solidFill>
                  <a:schemeClr val="lt1"/>
                </a:solidFill>
                <a:latin typeface="Calibri"/>
                <a:ea typeface="Calibri"/>
                <a:cs typeface="Calibri"/>
                <a:sym typeface="Calibri"/>
              </a:rPr>
              <a:t>     Jesus and t</a:t>
            </a:r>
            <a:r>
              <a:rPr lang="en" sz="1000">
                <a:solidFill>
                  <a:schemeClr val="lt1"/>
                </a:solidFill>
              </a:rPr>
              <a:t>he Moneychangers</a:t>
            </a:r>
            <a:endParaRPr sz="1000">
              <a:solidFill>
                <a:schemeClr val="lt1"/>
              </a:solidFill>
            </a:endParaRPr>
          </a:p>
        </p:txBody>
      </p:sp>
      <p:sp>
        <p:nvSpPr>
          <p:cNvPr id="233" name="Google Shape;233;p40"/>
          <p:cNvSpPr txBox="1"/>
          <p:nvPr>
            <p:ph idx="12" type="sldNum"/>
          </p:nvPr>
        </p:nvSpPr>
        <p:spPr>
          <a:xfrm>
            <a:off x="8174825" y="6356250"/>
            <a:ext cx="548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chemeClr val="lt1"/>
                </a:solidFill>
              </a:rPr>
              <a:t>‹#›</a:t>
            </a:fld>
            <a:endParaRPr sz="10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descr="06_Jesus_Cleansing_Temple_1024_JPEG.jpg" id="238" name="Google Shape;238;p41"/>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39" name="Google Shape;239;p41"/>
          <p:cNvSpPr txBox="1"/>
          <p:nvPr>
            <p:ph idx="11" type="ftr"/>
          </p:nvPr>
        </p:nvSpPr>
        <p:spPr>
          <a:xfrm>
            <a:off x="3124200" y="6356350"/>
            <a:ext cx="52296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7F7F7F"/>
              </a:buClr>
              <a:buFont typeface="Calibri"/>
              <a:buNone/>
            </a:pPr>
            <a:r>
              <a:rPr b="0" i="0" lang="en" sz="1000" cap="none" strike="noStrike">
                <a:solidFill>
                  <a:schemeClr val="lt1"/>
                </a:solidFill>
                <a:uFill>
                  <a:noFill/>
                </a:uFill>
                <a:latin typeface="Calibri"/>
                <a:ea typeface="Calibri"/>
                <a:cs typeface="Calibri"/>
                <a:sym typeface="Calibri"/>
                <a:hlinkClick r:id="rId4">
                  <a:extLst>
                    <a:ext uri="{A12FA001-AC4F-418D-AE19-62706E023703}">
                      <ahyp:hlinkClr val="tx"/>
                    </a:ext>
                  </a:extLst>
                </a:hlinkClick>
              </a:rPr>
              <a:t>www.missionbibleclass.org</a:t>
            </a:r>
            <a:r>
              <a:rPr b="0" i="0" lang="en" sz="1000" cap="none" strike="noStrike">
                <a:solidFill>
                  <a:schemeClr val="lt1"/>
                </a:solidFill>
                <a:latin typeface="Calibri"/>
                <a:ea typeface="Calibri"/>
                <a:cs typeface="Calibri"/>
                <a:sym typeface="Calibri"/>
              </a:rPr>
              <a:t>     Jesus and t</a:t>
            </a:r>
            <a:r>
              <a:rPr lang="en" sz="1000">
                <a:solidFill>
                  <a:schemeClr val="lt1"/>
                </a:solidFill>
              </a:rPr>
              <a:t>he Moneychangers</a:t>
            </a:r>
            <a:endParaRPr sz="1000">
              <a:solidFill>
                <a:schemeClr val="lt1"/>
              </a:solidFill>
            </a:endParaRPr>
          </a:p>
        </p:txBody>
      </p:sp>
      <p:sp>
        <p:nvSpPr>
          <p:cNvPr id="240" name="Google Shape;240;p41"/>
          <p:cNvSpPr txBox="1"/>
          <p:nvPr>
            <p:ph idx="12" type="sldNum"/>
          </p:nvPr>
        </p:nvSpPr>
        <p:spPr>
          <a:xfrm>
            <a:off x="8174825" y="6356250"/>
            <a:ext cx="548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chemeClr val="lt1"/>
                </a:solidFill>
              </a:rPr>
              <a:t>‹#›</a:t>
            </a:fld>
            <a:endParaRPr sz="10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2"/>
          <p:cNvSpPr txBox="1"/>
          <p:nvPr>
            <p:ph type="title"/>
          </p:nvPr>
        </p:nvSpPr>
        <p:spPr>
          <a:xfrm>
            <a:off x="512550" y="326625"/>
            <a:ext cx="3832500" cy="4977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Calibri"/>
              <a:buNone/>
            </a:pPr>
            <a:r>
              <a:rPr b="1" i="0" lang="en" sz="2000" u="none" cap="none" strike="noStrike">
                <a:solidFill>
                  <a:schemeClr val="dk1"/>
                </a:solidFill>
                <a:latin typeface="Calibri"/>
                <a:ea typeface="Calibri"/>
                <a:cs typeface="Calibri"/>
                <a:sym typeface="Calibri"/>
              </a:rPr>
              <a:t>Teacher Notes</a:t>
            </a:r>
            <a:endParaRPr b="1" i="0" sz="2000" u="none" cap="none" strike="noStrike">
              <a:solidFill>
                <a:schemeClr val="dk1"/>
              </a:solidFill>
              <a:latin typeface="Calibri"/>
              <a:ea typeface="Calibri"/>
              <a:cs typeface="Calibri"/>
              <a:sym typeface="Calibri"/>
            </a:endParaRPr>
          </a:p>
        </p:txBody>
      </p:sp>
      <p:sp>
        <p:nvSpPr>
          <p:cNvPr id="246" name="Google Shape;246;p42"/>
          <p:cNvSpPr txBox="1"/>
          <p:nvPr>
            <p:ph idx="2" type="body"/>
          </p:nvPr>
        </p:nvSpPr>
        <p:spPr>
          <a:xfrm>
            <a:off x="513225" y="824375"/>
            <a:ext cx="3879300" cy="5897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100"/>
              <a:t>1. Cover: Jesus and the Moneychangers (Mark 11:15:19)</a:t>
            </a:r>
            <a:endParaRPr sz="1100"/>
          </a:p>
          <a:p>
            <a:pPr indent="0" lvl="0" marL="0" rtl="0" algn="l">
              <a:lnSpc>
                <a:spcPct val="100000"/>
              </a:lnSpc>
              <a:spcBef>
                <a:spcPts val="1800"/>
              </a:spcBef>
              <a:spcAft>
                <a:spcPts val="0"/>
              </a:spcAft>
              <a:buClr>
                <a:schemeClr val="dk1"/>
              </a:buClr>
              <a:buSzPts val="1100"/>
              <a:buFont typeface="Arial"/>
              <a:buNone/>
            </a:pPr>
            <a:r>
              <a:rPr lang="en" sz="1100"/>
              <a:t>2. Jesus and His disciples travelled from place to place, teaching people about God. At the time of the special Jewish feast of Passover, they travelled to Jerusalem to worship God and take part in special ceremonies at the Temple. Mary and some of Jesus’ brothers went along, too. They all looked forward to a special time in Jerusalem. They thought about the beautiful Temple. They thought about how people would be worshipping God at the Temple.</a:t>
            </a:r>
            <a:endParaRPr sz="1100"/>
          </a:p>
          <a:p>
            <a:pPr indent="0" lvl="0" marL="0" rtl="0" algn="l">
              <a:lnSpc>
                <a:spcPct val="100000"/>
              </a:lnSpc>
              <a:spcBef>
                <a:spcPts val="1800"/>
              </a:spcBef>
              <a:spcAft>
                <a:spcPts val="0"/>
              </a:spcAft>
              <a:buClr>
                <a:schemeClr val="dk1"/>
              </a:buClr>
              <a:buSzPts val="1100"/>
              <a:buFont typeface="Arial"/>
              <a:buNone/>
            </a:pPr>
            <a:r>
              <a:rPr lang="en" sz="1100"/>
              <a:t>3. Ever since He was a young boy, Jesus had been taught by His parents that the Temple of God in Jerusalem was a very important place. This was a place where people came to worship God and offer sacrifices. At the Temple, everyone was supposed to think and talk about God.</a:t>
            </a:r>
            <a:endParaRPr sz="1100"/>
          </a:p>
          <a:p>
            <a:pPr indent="0" lvl="0" marL="0" rtl="0" algn="l">
              <a:lnSpc>
                <a:spcPct val="100000"/>
              </a:lnSpc>
              <a:spcBef>
                <a:spcPts val="1800"/>
              </a:spcBef>
              <a:spcAft>
                <a:spcPts val="0"/>
              </a:spcAft>
              <a:buClr>
                <a:schemeClr val="dk1"/>
              </a:buClr>
              <a:buSzPts val="1100"/>
              <a:buFont typeface="Arial"/>
              <a:buNone/>
            </a:pPr>
            <a:r>
              <a:rPr lang="en" sz="1100"/>
              <a:t>4. But when they arrived at the Temple, it did not seem as if people were there to worship God at all. The people were not treating the Temple like a special place of God. Instead, the Temple looked like a big market! Animals were making loud noises. Jesus heard cattle, sheep and doves. Some people exchange money and try to cheat others. The people were not thinking about God at all.</a:t>
            </a:r>
            <a:endParaRPr sz="1100"/>
          </a:p>
          <a:p>
            <a:pPr indent="0" lvl="0" marL="0" rtl="0" algn="l">
              <a:lnSpc>
                <a:spcPct val="100000"/>
              </a:lnSpc>
              <a:spcBef>
                <a:spcPts val="1800"/>
              </a:spcBef>
              <a:spcAft>
                <a:spcPts val="1200"/>
              </a:spcAft>
              <a:buNone/>
            </a:pPr>
            <a:r>
              <a:rPr lang="en" sz="1100"/>
              <a:t>5. Jesus was very sad and angry at how people treated God and God’s special place. Jesus is the son of God, so the Temple was His Father’s house. He loved His Father, and He loved His Father’s house! Jesus knew He needed to do something very drastic so that everyone would understand how serious this was.</a:t>
            </a:r>
            <a:endParaRPr sz="1100"/>
          </a:p>
        </p:txBody>
      </p:sp>
      <p:sp>
        <p:nvSpPr>
          <p:cNvPr id="247" name="Google Shape;247;p42"/>
          <p:cNvSpPr txBox="1"/>
          <p:nvPr/>
        </p:nvSpPr>
        <p:spPr>
          <a:xfrm>
            <a:off x="4789488" y="1268413"/>
            <a:ext cx="3444900" cy="4937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Arial"/>
              <a:buNone/>
            </a:pPr>
            <a:r>
              <a:t/>
            </a:r>
            <a:endParaRPr b="0" i="0" sz="1200" u="none" cap="none" strike="noStrike">
              <a:solidFill>
                <a:srgbClr val="FF0000"/>
              </a:solidFill>
              <a:latin typeface="Calibri"/>
              <a:ea typeface="Calibri"/>
              <a:cs typeface="Calibri"/>
              <a:sym typeface="Calibri"/>
            </a:endParaRPr>
          </a:p>
        </p:txBody>
      </p:sp>
      <p:sp>
        <p:nvSpPr>
          <p:cNvPr id="248" name="Google Shape;248;p42"/>
          <p:cNvSpPr/>
          <p:nvPr/>
        </p:nvSpPr>
        <p:spPr>
          <a:xfrm>
            <a:off x="4643125" y="824375"/>
            <a:ext cx="4043700" cy="5766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6. So Jesus did something that shocked everyone. He tied cords of rope together to make a whip to swing around. Then He began swinging the rope and turning over the tables that people had put in the wrong places in the Temple. He shooed the birds and animals away and caused the money that people were cheating with to fall all over the ground. Jesus said, “Get those things out of here! How dare you turn my Father’s house into a market!”</a:t>
            </a:r>
            <a:endParaRPr sz="1100">
              <a:solidFill>
                <a:schemeClr val="dk1"/>
              </a:solidFill>
              <a:latin typeface="Calibri"/>
              <a:ea typeface="Calibri"/>
              <a:cs typeface="Calibri"/>
              <a:sym typeface="Calibri"/>
            </a:endParaRPr>
          </a:p>
          <a:p>
            <a:pPr indent="0" lvl="0" marL="0" rtl="0" algn="l">
              <a:spcBef>
                <a:spcPts val="1800"/>
              </a:spcBef>
              <a:spcAft>
                <a:spcPts val="0"/>
              </a:spcAft>
              <a:buClr>
                <a:schemeClr val="dk1"/>
              </a:buClr>
              <a:buSzPts val="1100"/>
              <a:buFont typeface="Arial"/>
              <a:buNone/>
            </a:pPr>
            <a:r>
              <a:rPr lang="en" sz="1100">
                <a:solidFill>
                  <a:schemeClr val="dk1"/>
                </a:solidFill>
                <a:latin typeface="Calibri"/>
                <a:ea typeface="Calibri"/>
                <a:cs typeface="Calibri"/>
                <a:sym typeface="Calibri"/>
              </a:rPr>
              <a:t>7. Before this, everyone was thinking about money and the market. Now, people finally had time to stop and think about what Jesus had been teaching. It was time to love and respect God at His Temple, just like Jesus did.</a:t>
            </a:r>
            <a:endParaRPr sz="1100">
              <a:solidFill>
                <a:schemeClr val="dk1"/>
              </a:solidFill>
              <a:latin typeface="Calibri"/>
              <a:ea typeface="Calibri"/>
              <a:cs typeface="Calibri"/>
              <a:sym typeface="Calibri"/>
            </a:endParaRPr>
          </a:p>
          <a:p>
            <a:pPr indent="0" lvl="0" marL="0" rtl="0" algn="l">
              <a:spcBef>
                <a:spcPts val="1800"/>
              </a:spcBef>
              <a:spcAft>
                <a:spcPts val="0"/>
              </a:spcAft>
              <a:buClr>
                <a:schemeClr val="dk1"/>
              </a:buClr>
              <a:buSzPts val="1100"/>
              <a:buFont typeface="Arial"/>
              <a:buNone/>
            </a:pPr>
            <a:r>
              <a:rPr lang="en" sz="1100">
                <a:solidFill>
                  <a:schemeClr val="dk1"/>
                </a:solidFill>
                <a:latin typeface="Calibri"/>
                <a:ea typeface="Calibri"/>
                <a:cs typeface="Calibri"/>
                <a:sym typeface="Calibri"/>
              </a:rPr>
              <a:t>8. By the time Jesus left, many people were talking about Him. Some had learned to love God more because of what Jesus said. Some got angry and began to say bad things about Jesus.</a:t>
            </a:r>
            <a:endParaRPr sz="1100">
              <a:solidFill>
                <a:schemeClr val="dk1"/>
              </a:solidFill>
              <a:latin typeface="Calibri"/>
              <a:ea typeface="Calibri"/>
              <a:cs typeface="Calibri"/>
              <a:sym typeface="Calibri"/>
            </a:endParaRPr>
          </a:p>
          <a:p>
            <a:pPr indent="0" lvl="0" marL="0" rtl="0" algn="l">
              <a:spcBef>
                <a:spcPts val="1200"/>
              </a:spcBef>
              <a:spcAft>
                <a:spcPts val="1200"/>
              </a:spcAft>
              <a:buNone/>
            </a:pPr>
            <a:r>
              <a:rPr lang="en" sz="1100">
                <a:solidFill>
                  <a:schemeClr val="dk1"/>
                </a:solidFill>
                <a:latin typeface="Calibri"/>
                <a:ea typeface="Calibri"/>
                <a:cs typeface="Calibri"/>
                <a:sym typeface="Calibri"/>
              </a:rPr>
              <a:t>What would you have done if you had been there that day?</a:t>
            </a:r>
            <a:endParaRPr sz="1100">
              <a:solidFill>
                <a:schemeClr val="dk1"/>
              </a:solidFill>
              <a:latin typeface="Calibri"/>
              <a:ea typeface="Calibri"/>
              <a:cs typeface="Calibri"/>
              <a:sym typeface="Calibri"/>
            </a:endParaRPr>
          </a:p>
        </p:txBody>
      </p:sp>
      <p:sp>
        <p:nvSpPr>
          <p:cNvPr id="249" name="Google Shape;249;p42"/>
          <p:cNvSpPr txBox="1"/>
          <p:nvPr>
            <p:ph idx="11" type="ftr"/>
          </p:nvPr>
        </p:nvSpPr>
        <p:spPr>
          <a:xfrm>
            <a:off x="3124200" y="6356350"/>
            <a:ext cx="52296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7F7F7F"/>
              </a:buClr>
              <a:buFont typeface="Calibri"/>
              <a:buNone/>
            </a:pPr>
            <a:r>
              <a:rPr b="0" i="0" lang="en" sz="1000" cap="none" strike="noStrike">
                <a:solidFill>
                  <a:srgbClr val="000000"/>
                </a:solidFill>
                <a:uFill>
                  <a:noFill/>
                </a:uFill>
                <a:latin typeface="Calibri"/>
                <a:ea typeface="Calibri"/>
                <a:cs typeface="Calibri"/>
                <a:sym typeface="Calibri"/>
                <a:hlinkClick r:id="rId3">
                  <a:extLst>
                    <a:ext uri="{A12FA001-AC4F-418D-AE19-62706E023703}">
                      <ahyp:hlinkClr val="tx"/>
                    </a:ext>
                  </a:extLst>
                </a:hlinkClick>
              </a:rPr>
              <a:t>www.missionbibleclass.org</a:t>
            </a:r>
            <a:r>
              <a:rPr b="0" i="0" lang="en" sz="1000" cap="none" strike="noStrike">
                <a:solidFill>
                  <a:srgbClr val="000000"/>
                </a:solidFill>
                <a:latin typeface="Calibri"/>
                <a:ea typeface="Calibri"/>
                <a:cs typeface="Calibri"/>
                <a:sym typeface="Calibri"/>
              </a:rPr>
              <a:t>     Jesus and t</a:t>
            </a:r>
            <a:r>
              <a:rPr lang="en" sz="1000">
                <a:solidFill>
                  <a:srgbClr val="000000"/>
                </a:solidFill>
              </a:rPr>
              <a:t>he Moneychangers</a:t>
            </a:r>
            <a:endParaRPr sz="1000">
              <a:solidFill>
                <a:srgbClr val="000000"/>
              </a:solidFill>
            </a:endParaRPr>
          </a:p>
        </p:txBody>
      </p:sp>
      <p:sp>
        <p:nvSpPr>
          <p:cNvPr id="250" name="Google Shape;250;p42"/>
          <p:cNvSpPr txBox="1"/>
          <p:nvPr>
            <p:ph idx="12" type="sldNum"/>
          </p:nvPr>
        </p:nvSpPr>
        <p:spPr>
          <a:xfrm>
            <a:off x="8174825" y="6356250"/>
            <a:ext cx="548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rgbClr val="000000"/>
                </a:solidFill>
              </a:rPr>
              <a:t>‹#›</a:t>
            </a:fld>
            <a:endParaRPr sz="1000">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