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7" r:id="rId1"/>
    <p:sldMasterId id="2147483668"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1" d="100"/>
          <a:sy n="61" d="100"/>
        </p:scale>
        <p:origin x="1440"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71800" cy="458788"/>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1"/>
            <a:ext cx="2971800" cy="458788"/>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49"/>
            <a:ext cx="5486400" cy="3600451"/>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a:t>1. Cover: </a:t>
            </a:r>
            <a:r>
              <a:rPr lang="en-NZ" i="0" u="none" strike="noStrike" cap="none">
                <a:solidFill>
                  <a:schemeClr val="dk1"/>
                </a:solidFill>
              </a:rPr>
              <a:t>Abram Gives Lot First Choice</a:t>
            </a:r>
            <a:r>
              <a:rPr lang="en-NZ"/>
              <a:t> </a:t>
            </a:r>
            <a:r>
              <a:rPr lang="en-NZ" i="0" u="none" strike="noStrike" cap="none">
                <a:solidFill>
                  <a:srgbClr val="000000"/>
                </a:solidFill>
              </a:rPr>
              <a:t> Genesis 13:2-18</a:t>
            </a:r>
            <a:endParaRPr i="0" u="none" strike="noStrike" cap="none">
              <a:solidFill>
                <a:srgbClr val="000000"/>
              </a:solidFill>
            </a:endParaRPr>
          </a:p>
        </p:txBody>
      </p:sp>
      <p:sp>
        <p:nvSpPr>
          <p:cNvPr id="145" name="Google Shape;14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2. Abram, his wife Sarai and his nephew, Lot lived in tents and moved from place to place in the Land of Canaan.  God had a special plan for Abram and his family to bless the people of the world.  Abram had faith in God and went wherever God told him to go.</a:t>
            </a:r>
            <a:endParaRPr/>
          </a:p>
        </p:txBody>
      </p:sp>
      <p:sp>
        <p:nvSpPr>
          <p:cNvPr id="153" name="Google Shape;15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dirty="0">
                <a:solidFill>
                  <a:schemeClr val="dk1"/>
                </a:solidFill>
                <a:latin typeface="Calibri"/>
                <a:ea typeface="Calibri"/>
                <a:cs typeface="Calibri"/>
                <a:sym typeface="Calibri"/>
              </a:rPr>
              <a:t>3. The family set up tents in the area near the city of Bethel.  Abram and his nephew, Lot, were very wealthy. They each had large flocks and herds, many herdsmen, household servants, and tents.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61" name="Google Shape;16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4. Every day the men in charge of the sheep, goats, cattle and donkeys would lead the flocks and herds to places where they could eat grass and drink water.</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69" name="Google Shape;16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5. But there was a problem.  There was not enough grass and water for all of the animals.   It was just too crowded. Abram’s herdsmen thought that Abram should have the best grass-land. Lot’s herdsmen thought that Lot should have the best grass-land. The herdsmen began to quarrel with one another. And, as if that wasn’t enough there were also other people living in the area too.  Everyone wanted the best.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77" name="Google Shape;17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1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6. Abram became worried that all of the quarrelling might lead to fighting. He decided that there was only one thing to do. He and Lot would have to live in separate places. Someone was going to have to choose another place to live.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Abram was the older man and was the one who had led them out of their home country. It would have been all right for him to have whichever land he wanted. He could have chosen first and let Lot have whatever was left. But Abram did not choose first.  Instead, Abram decided to let Lot choose first.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85" name="Google Shape;18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7. When Lot looked around he saw that the Jordan Valley was lush and green.  Surely this would be the best place to live!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93" name="Google Shape;19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8. So Lot took his family and all of his flocks and moved away from Abram.  Lot made his home in the valley near the city of Sodom.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01" name="Google Shape;20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2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9. Lot made his home in the valley. There were a lot of bad people in the valley. Lot had to live near a city called Sodom. The people of Sodom were very wicked. Later, Lot must have been sorry that he chose this valley and had to have such bad neighbours that did not want to obey God.</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09" name="Google Shape;209;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2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10. Abram stayed in the dry land of Canaan.  When Abram looked around after Lot left he saw that the land did not look so lush and green as the Jordan Valley.  But Abram did not just think about the green grass.  Abram had faith in God.  He thought about how God would keep his promises.</a:t>
            </a:r>
            <a:br>
              <a:rPr lang="en-NZ" sz="1200" b="0" i="0" u="none" strike="noStrike" cap="none">
                <a:solidFill>
                  <a:schemeClr val="dk1"/>
                </a:solidFill>
                <a:latin typeface="Calibri"/>
                <a:ea typeface="Calibri"/>
                <a:cs typeface="Calibri"/>
                <a:sym typeface="Calibri"/>
              </a:rPr>
            </a:br>
            <a:br>
              <a:rPr lang="en-NZ" sz="1200" b="0" i="0" u="none" strike="noStrike" cap="none">
                <a:solidFill>
                  <a:schemeClr val="dk1"/>
                </a:solidFill>
                <a:latin typeface="Calibri"/>
                <a:ea typeface="Calibri"/>
                <a:cs typeface="Calibri"/>
                <a:sym typeface="Calibri"/>
              </a:rPr>
            </a:br>
            <a:r>
              <a:rPr lang="en-NZ" sz="1200" b="0" i="0" u="none" strike="noStrike" cap="none">
                <a:solidFill>
                  <a:schemeClr val="dk1"/>
                </a:solidFill>
                <a:latin typeface="Calibri"/>
                <a:ea typeface="Calibri"/>
                <a:cs typeface="Calibri"/>
                <a:sym typeface="Calibri"/>
              </a:rPr>
              <a:t>“The Lord said to Abram after Lot had parted from him, ‘Look around from where you are, to the north and south, to the east and west. All the land that you see I will give to you and your offspring forever. I will make your offspring like the dust of the earth, so that if anyone could count the dust, then your offspring could be counted. Go, walk through the length and breadth of the land, for I am giving it to you.'”  Genesis 13:14-17, NIV</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17" name="Google Shape;21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2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11. After this Abram moved his tents near a place called Hebron.</a:t>
            </a:r>
            <a:endParaRPr sz="1200" b="0" i="0" u="none" strike="noStrike" cap="none">
              <a:solidFill>
                <a:schemeClr val="dk1"/>
              </a:solidFill>
              <a:latin typeface="Calibri"/>
              <a:ea typeface="Calibri"/>
              <a:cs typeface="Calibri"/>
              <a:sym typeface="Calibri"/>
            </a:endParaRPr>
          </a:p>
        </p:txBody>
      </p:sp>
      <p:sp>
        <p:nvSpPr>
          <p:cNvPr id="225" name="Google Shape;225;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2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200" b="0" i="0" u="none" strike="noStrike" cap="none">
                <a:solidFill>
                  <a:schemeClr val="dk1"/>
                </a:solidFill>
                <a:latin typeface="Calibri"/>
                <a:ea typeface="Calibri"/>
                <a:cs typeface="Calibri"/>
                <a:sym typeface="Calibri"/>
              </a:rPr>
              <a:t>12. God continued to bless Abram.  Abram must have been happy that he let Lot have first choice.</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33" name="Google Shape;233;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30: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1:notes"/>
          <p:cNvSpPr txBox="1">
            <a:spLocks noGrp="1"/>
          </p:cNvSpPr>
          <p:nvPr>
            <p:ph type="body" idx="1"/>
          </p:nvPr>
        </p:nvSpPr>
        <p:spPr>
          <a:xfrm>
            <a:off x="685800" y="4400549"/>
            <a:ext cx="5486400" cy="36004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0d7d212e2e_2_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57" name="Google Shape;257;g10d7d212e2e_2_58:notes"/>
          <p:cNvSpPr txBox="1">
            <a:spLocks noGrp="1"/>
          </p:cNvSpPr>
          <p:nvPr>
            <p:ph type="body" idx="1"/>
          </p:nvPr>
        </p:nvSpPr>
        <p:spPr>
          <a:xfrm>
            <a:off x="685800" y="4343400"/>
            <a:ext cx="5486400" cy="4114800"/>
          </a:xfrm>
          <a:prstGeom prst="rect">
            <a:avLst/>
          </a:prstGeom>
          <a:noFill/>
          <a:ln>
            <a:noFill/>
          </a:ln>
        </p:spPr>
        <p:txBody>
          <a:bodyPr spcFirstLastPara="1" wrap="square" lIns="91675" tIns="91675" rIns="91675" bIns="91675" anchor="t" anchorCtr="0">
            <a:noAutofit/>
          </a:bodyPr>
          <a:lstStyle/>
          <a:p>
            <a:pPr marL="0" marR="0" lvl="0" indent="0" algn="l" rtl="0">
              <a:lnSpc>
                <a:spcPct val="100000"/>
              </a:lnSpc>
              <a:spcBef>
                <a:spcPts val="0"/>
              </a:spcBef>
              <a:spcAft>
                <a:spcPts val="0"/>
              </a:spcAft>
              <a:buClr>
                <a:schemeClr val="dk1"/>
              </a:buClr>
              <a:buSzPts val="1100"/>
              <a:buFont typeface="Calibri"/>
              <a:buNone/>
            </a:pPr>
            <a:endParaRPr sz="1100" b="0" i="0" u="none" strike="noStrike" cap="none">
              <a:solidFill>
                <a:schemeClr val="dk1"/>
              </a:solidFill>
              <a:latin typeface="Arial"/>
              <a:ea typeface="Arial"/>
              <a:cs typeface="Arial"/>
              <a:sym typeface="Arial"/>
            </a:endParaRPr>
          </a:p>
        </p:txBody>
      </p:sp>
      <p:sp>
        <p:nvSpPr>
          <p:cNvPr id="258" name="Google Shape;258;g10d7d212e2e_2_58:notes"/>
          <p:cNvSpPr txBox="1">
            <a:spLocks noGrp="1"/>
          </p:cNvSpPr>
          <p:nvPr>
            <p:ph type="sldNum" idx="12"/>
          </p:nvPr>
        </p:nvSpPr>
        <p:spPr>
          <a:xfrm>
            <a:off x="0" y="0"/>
            <a:ext cx="3000000" cy="3000000"/>
          </a:xfrm>
          <a:prstGeom prst="rect">
            <a:avLst/>
          </a:prstGeom>
          <a:noFill/>
          <a:ln>
            <a:noFill/>
          </a:ln>
        </p:spPr>
        <p:txBody>
          <a:bodyPr spcFirstLastPara="1" wrap="square" lIns="91675" tIns="45850" rIns="91675" bIns="45850" anchor="t" anchorCtr="0">
            <a:noAutofit/>
          </a:bodyPr>
          <a:lstStyle/>
          <a:p>
            <a:pPr marL="0" marR="0" lvl="0" indent="0" algn="l" rtl="0">
              <a:lnSpc>
                <a:spcPct val="100000"/>
              </a:lnSpc>
              <a:spcBef>
                <a:spcPts val="0"/>
              </a:spcBef>
              <a:spcAft>
                <a:spcPts val="0"/>
              </a:spcAft>
              <a:buClr>
                <a:schemeClr val="dk1"/>
              </a:buClr>
              <a:buSzPts val="1400"/>
              <a:buFont typeface="Calibri"/>
              <a:buNone/>
            </a:pPr>
            <a:fld id="{00000000-1234-1234-1234-123412341234}" type="slidenum">
              <a:rPr lang="en-NZ" sz="1400" b="0" i="0" u="none" strike="noStrike" cap="none">
                <a:solidFill>
                  <a:schemeClr val="dk1"/>
                </a:solidFill>
                <a:latin typeface="Calibri"/>
                <a:ea typeface="Calibri"/>
                <a:cs typeface="Calibri"/>
                <a:sym typeface="Calibri"/>
              </a:rPr>
              <a:t>15</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1122363"/>
            <a:ext cx="7772400" cy="2387600"/>
          </a:xfrm>
          <a:prstGeom prst="rect">
            <a:avLst/>
          </a:prstGeom>
          <a:noFill/>
          <a:ln>
            <a:noFill/>
          </a:ln>
        </p:spPr>
        <p:txBody>
          <a:bodyPr spcFirstLastPara="1" wrap="square" lIns="91425" tIns="91425" rIns="91425" bIns="91425" anchor="b" anchorCtr="0">
            <a:noAutofit/>
          </a:bodyPr>
          <a:lstStyle>
            <a:lvl1pPr marL="0" marR="0" lvl="0" indent="0" algn="ctr"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7" name="Google Shape;17;p2"/>
          <p:cNvSpPr txBox="1">
            <a:spLocks noGrp="1"/>
          </p:cNvSpPr>
          <p:nvPr>
            <p:ph type="subTitle" idx="1"/>
          </p:nvPr>
        </p:nvSpPr>
        <p:spPr>
          <a:xfrm>
            <a:off x="1143000" y="3602038"/>
            <a:ext cx="6858000" cy="1655762"/>
          </a:xfrm>
          <a:prstGeom prst="rect">
            <a:avLst/>
          </a:prstGeom>
          <a:noFill/>
          <a:ln>
            <a:noFill/>
          </a:ln>
        </p:spPr>
        <p:txBody>
          <a:bodyPr spcFirstLastPara="1" wrap="square" lIns="91425" tIns="91425" rIns="91425" bIns="91425" anchor="t" anchorCtr="0">
            <a:noAutofit/>
          </a:bodyPr>
          <a:lstStyle>
            <a:lvl1pPr marL="0" marR="0" lvl="0" indent="0" algn="ctr" rtl="0">
              <a:lnSpc>
                <a:spcPct val="90000"/>
              </a:lnSpc>
              <a:spcBef>
                <a:spcPts val="1000"/>
              </a:spcBef>
              <a:spcAft>
                <a:spcPts val="0"/>
              </a:spcAft>
              <a:buClr>
                <a:schemeClr val="dk1"/>
              </a:buClr>
              <a:buSzPts val="2800"/>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spcAft>
                <a:spcPts val="0"/>
              </a:spcAft>
              <a:buClr>
                <a:schemeClr val="dk1"/>
              </a:buClr>
              <a:buSzPts val="2400"/>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spcAft>
                <a:spcPts val="0"/>
              </a:spcAft>
              <a:buClr>
                <a:schemeClr val="dk1"/>
              </a:buClr>
              <a:buSzPts val="2000"/>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028950" y="6356351"/>
            <a:ext cx="497205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8001000" y="6356351"/>
            <a:ext cx="51434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629841" y="457200"/>
            <a:ext cx="2949178" cy="1600200"/>
          </a:xfrm>
          <a:prstGeom prst="rect">
            <a:avLst/>
          </a:prstGeom>
          <a:noFill/>
          <a:ln>
            <a:noFill/>
          </a:ln>
        </p:spPr>
        <p:txBody>
          <a:bodyPr spcFirstLastPara="1" wrap="square" lIns="91425" tIns="91425" rIns="91425" bIns="91425" anchor="b" anchorCtr="0">
            <a:noAutofit/>
          </a:bodyPr>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8" name="Google Shape;28;p4"/>
          <p:cNvSpPr txBox="1">
            <a:spLocks noGrp="1"/>
          </p:cNvSpPr>
          <p:nvPr>
            <p:ph type="body" idx="1"/>
          </p:nvPr>
        </p:nvSpPr>
        <p:spPr>
          <a:xfrm>
            <a:off x="3887391" y="987426"/>
            <a:ext cx="4629150" cy="4873625"/>
          </a:xfrm>
          <a:prstGeom prst="rect">
            <a:avLst/>
          </a:prstGeom>
          <a:noFill/>
          <a:ln>
            <a:noFill/>
          </a:ln>
        </p:spPr>
        <p:txBody>
          <a:bodyPr spcFirstLastPara="1" wrap="square" lIns="91425" tIns="91425" rIns="91425" bIns="91425"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629841" y="2057400"/>
            <a:ext cx="2949178" cy="3811588"/>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5" name="Google Shape;35;p5"/>
          <p:cNvSpPr txBox="1">
            <a:spLocks noGrp="1"/>
          </p:cNvSpPr>
          <p:nvPr>
            <p:ph type="body" idx="1"/>
          </p:nvPr>
        </p:nvSpPr>
        <p:spPr>
          <a:xfrm>
            <a:off x="628650" y="1825625"/>
            <a:ext cx="78867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623888" y="1709739"/>
            <a:ext cx="7886700" cy="2852737"/>
          </a:xfrm>
          <a:prstGeom prst="rect">
            <a:avLst/>
          </a:prstGeom>
          <a:noFill/>
          <a:ln>
            <a:noFill/>
          </a:ln>
        </p:spPr>
        <p:txBody>
          <a:bodyPr spcFirstLastPara="1" wrap="square" lIns="91425" tIns="91425" rIns="91425" bIns="91425" anchor="b" anchorCtr="0">
            <a:noAutofit/>
          </a:bodyPr>
          <a:lstStyle>
            <a:lvl1pPr marL="0" marR="0" lvl="0" indent="0" algn="l"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1" name="Google Shape;41;p6"/>
          <p:cNvSpPr txBox="1">
            <a:spLocks noGrp="1"/>
          </p:cNvSpPr>
          <p:nvPr>
            <p:ph type="body" idx="1"/>
          </p:nvPr>
        </p:nvSpPr>
        <p:spPr>
          <a:xfrm>
            <a:off x="623888" y="4589464"/>
            <a:ext cx="7886700" cy="1500187"/>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4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20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7" name="Google Shape;47;p7"/>
          <p:cNvSpPr txBox="1">
            <a:spLocks noGrp="1"/>
          </p:cNvSpPr>
          <p:nvPr>
            <p:ph type="body" idx="1"/>
          </p:nvPr>
        </p:nvSpPr>
        <p:spPr>
          <a:xfrm>
            <a:off x="628650" y="1825625"/>
            <a:ext cx="38862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body" idx="2"/>
          </p:nvPr>
        </p:nvSpPr>
        <p:spPr>
          <a:xfrm>
            <a:off x="4629150" y="1825625"/>
            <a:ext cx="38862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7"/>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7"/>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629841" y="365126"/>
            <a:ext cx="7886700" cy="1325563"/>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4" name="Google Shape;54;p8"/>
          <p:cNvSpPr txBox="1">
            <a:spLocks noGrp="1"/>
          </p:cNvSpPr>
          <p:nvPr>
            <p:ph type="body" idx="1"/>
          </p:nvPr>
        </p:nvSpPr>
        <p:spPr>
          <a:xfrm>
            <a:off x="629842" y="1681163"/>
            <a:ext cx="3868340" cy="823912"/>
          </a:xfrm>
          <a:prstGeom prst="rect">
            <a:avLst/>
          </a:prstGeom>
          <a:noFill/>
          <a:ln>
            <a:noFill/>
          </a:ln>
        </p:spPr>
        <p:txBody>
          <a:bodyPr spcFirstLastPara="1" wrap="square" lIns="91425" tIns="91425" rIns="91425" bIns="91425" anchor="b" anchorCtr="0">
            <a:noAutofit/>
          </a:bodyPr>
          <a:lstStyle>
            <a:lvl1pPr marL="457200" marR="0" lvl="0" indent="-228600" algn="l" rtl="0">
              <a:lnSpc>
                <a:spcPct val="90000"/>
              </a:lnSpc>
              <a:spcBef>
                <a:spcPts val="1000"/>
              </a:spcBef>
              <a:spcAft>
                <a:spcPts val="0"/>
              </a:spcAft>
              <a:buClr>
                <a:schemeClr val="dk1"/>
              </a:buClr>
              <a:buSzPts val="28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body" idx="2"/>
          </p:nvPr>
        </p:nvSpPr>
        <p:spPr>
          <a:xfrm>
            <a:off x="629842" y="2505075"/>
            <a:ext cx="3868340" cy="368458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body" idx="3"/>
          </p:nvPr>
        </p:nvSpPr>
        <p:spPr>
          <a:xfrm>
            <a:off x="4629150" y="1681163"/>
            <a:ext cx="3887391" cy="823912"/>
          </a:xfrm>
          <a:prstGeom prst="rect">
            <a:avLst/>
          </a:prstGeom>
          <a:noFill/>
          <a:ln>
            <a:noFill/>
          </a:ln>
        </p:spPr>
        <p:txBody>
          <a:bodyPr spcFirstLastPara="1" wrap="square" lIns="91425" tIns="91425" rIns="91425" bIns="91425" anchor="b" anchorCtr="0">
            <a:noAutofit/>
          </a:bodyPr>
          <a:lstStyle>
            <a:lvl1pPr marL="457200" marR="0" lvl="0" indent="-228600" algn="l" rtl="0">
              <a:lnSpc>
                <a:spcPct val="90000"/>
              </a:lnSpc>
              <a:spcBef>
                <a:spcPts val="1000"/>
              </a:spcBef>
              <a:spcAft>
                <a:spcPts val="0"/>
              </a:spcAft>
              <a:buClr>
                <a:schemeClr val="dk1"/>
              </a:buClr>
              <a:buSzPts val="28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7" name="Google Shape;57;p8"/>
          <p:cNvSpPr txBox="1">
            <a:spLocks noGrp="1"/>
          </p:cNvSpPr>
          <p:nvPr>
            <p:ph type="body" idx="4"/>
          </p:nvPr>
        </p:nvSpPr>
        <p:spPr>
          <a:xfrm>
            <a:off x="4629150" y="2505075"/>
            <a:ext cx="3887391" cy="368458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8"/>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8"/>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8"/>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9"/>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9"/>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91425" rIns="91425" bIns="91425" anchor="b" anchorCtr="0">
            <a:noAutofit/>
          </a:bodyPr>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91425" rIns="91425" bIns="91425" anchor="t" anchorCtr="0">
            <a:noAutofit/>
          </a:bodyPr>
          <a:lstStyle>
            <a:lvl1pPr marL="0" marR="0" lvl="0" indent="0" algn="l" rtl="0">
              <a:lnSpc>
                <a:spcPct val="90000"/>
              </a:lnSpc>
              <a:spcBef>
                <a:spcPts val="100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0"/>
            <a:ext cx="2949178" cy="3811588"/>
          </a:xfrm>
          <a:prstGeom prst="rect">
            <a:avLst/>
          </a:prstGeom>
          <a:noFill/>
          <a:ln>
            <a:noFill/>
          </a:ln>
        </p:spPr>
        <p:txBody>
          <a:bodyPr spcFirstLastPara="1" wrap="square" lIns="91425" tIns="91425" rIns="91425" bIns="91425"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0"/>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4" name="Google Shape;74;p1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1"/>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1"/>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3" y="2285206"/>
            <a:ext cx="5811838" cy="1971675"/>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0" name="Google Shape;80;p12"/>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2"/>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2"/>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6"/>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4" name="Google Shape;104;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7"/>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17"/>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4"/>
        <p:cNvGrpSpPr/>
        <p:nvPr/>
      </p:nvGrpSpPr>
      <p:grpSpPr>
        <a:xfrm>
          <a:off x="0" y="0"/>
          <a:ext cx="0" cy="0"/>
          <a:chOff x="0" y="0"/>
          <a:chExt cx="0" cy="0"/>
        </a:xfrm>
      </p:grpSpPr>
      <p:sp>
        <p:nvSpPr>
          <p:cNvPr id="115" name="Google Shape;115;p18"/>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18"/>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7" name="Google Shape;117;p18"/>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18"/>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p18"/>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9"/>
          <p:cNvSpPr>
            <a:spLocks noGrp="1"/>
          </p:cNvSpPr>
          <p:nvPr>
            <p:ph type="pic" idx="2"/>
          </p:nvPr>
        </p:nvSpPr>
        <p:spPr>
          <a:xfrm>
            <a:off x="3887391" y="987426"/>
            <a:ext cx="4629150" cy="4873625"/>
          </a:xfrm>
          <a:prstGeom prst="rect">
            <a:avLst/>
          </a:prstGeom>
          <a:noFill/>
          <a:ln>
            <a:noFill/>
          </a:ln>
        </p:spPr>
      </p:sp>
      <p:sp>
        <p:nvSpPr>
          <p:cNvPr id="126" name="Google Shape;126;p19"/>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7" name="Google Shape;127;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20"/>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21"/>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6"/>
            <a:ext cx="7886700" cy="1325563"/>
          </a:xfrm>
          <a:prstGeom prst="rect">
            <a:avLst/>
          </a:prstGeom>
          <a:noFill/>
          <a:ln>
            <a:noFill/>
          </a:ln>
        </p:spPr>
        <p:txBody>
          <a:bodyPr spcFirstLastPara="1" wrap="square" lIns="91425" tIns="91425" rIns="91425" bIns="91425" anchor="ctr" anchorCtr="0">
            <a:noAutofit/>
          </a:bodyPr>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5093646"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1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NZ"/>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hyperlink" Target="http://www.freebibleimages.org/" TargetMode="External"/><Relationship Id="rId5" Type="http://schemas.openxmlformats.org/officeDocument/2006/relationships/hyperlink" Target="http://sweetpublishing.com/" TargetMode="External"/><Relationship Id="rId4" Type="http://schemas.openxmlformats.org/officeDocument/2006/relationships/hyperlink" Target="http://www.missionbibleclas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22"/>
          <p:cNvPicPr preferRelativeResize="0"/>
          <p:nvPr/>
        </p:nvPicPr>
        <p:blipFill>
          <a:blip r:embed="rId3">
            <a:alphaModFix/>
          </a:blip>
          <a:stretch>
            <a:fillRect/>
          </a:stretch>
        </p:blipFill>
        <p:spPr>
          <a:xfrm>
            <a:off x="0" y="0"/>
            <a:ext cx="9144000" cy="6858007"/>
          </a:xfrm>
          <a:prstGeom prst="rect">
            <a:avLst/>
          </a:prstGeom>
          <a:noFill/>
          <a:ln>
            <a:noFill/>
          </a:ln>
        </p:spPr>
      </p:pic>
      <p:sp>
        <p:nvSpPr>
          <p:cNvPr id="148" name="Google Shape;148;p22"/>
          <p:cNvSpPr txBox="1">
            <a:spLocks noGrp="1"/>
          </p:cNvSpPr>
          <p:nvPr>
            <p:ph type="ftr" idx="11"/>
          </p:nvPr>
        </p:nvSpPr>
        <p:spPr>
          <a:xfrm>
            <a:off x="2354317" y="6356351"/>
            <a:ext cx="5646683"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NZ" sz="1200" b="0" i="0" u="none" strike="noStrike" cap="none">
                <a:solidFill>
                  <a:schemeClr val="dk1"/>
                </a:solidFill>
                <a:latin typeface="Calibri"/>
                <a:ea typeface="Calibri"/>
                <a:cs typeface="Calibri"/>
                <a:sym typeface="Calibri"/>
              </a:rPr>
              <a:t> www.missionbibleclass.org</a:t>
            </a:r>
            <a:endParaRPr sz="1200" b="0" i="0" u="none" strike="noStrike" cap="none">
              <a:solidFill>
                <a:schemeClr val="dk1"/>
              </a:solidFill>
              <a:latin typeface="Calibri"/>
              <a:ea typeface="Calibri"/>
              <a:cs typeface="Calibri"/>
              <a:sym typeface="Calibri"/>
            </a:endParaRPr>
          </a:p>
        </p:txBody>
      </p:sp>
      <p:sp>
        <p:nvSpPr>
          <p:cNvPr id="149" name="Google Shape;149;p22"/>
          <p:cNvSpPr txBox="1">
            <a:spLocks noGrp="1"/>
          </p:cNvSpPr>
          <p:nvPr>
            <p:ph type="sldNum" idx="12"/>
          </p:nvPr>
        </p:nvSpPr>
        <p:spPr>
          <a:xfrm>
            <a:off x="8001000" y="6356351"/>
            <a:ext cx="514349"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3"/>
          <p:cNvPicPr preferRelativeResize="0"/>
          <p:nvPr/>
        </p:nvPicPr>
        <p:blipFill rotWithShape="1">
          <a:blip r:embed="rId3">
            <a:alphaModFix/>
          </a:blip>
          <a:srcRect/>
          <a:stretch/>
        </p:blipFill>
        <p:spPr>
          <a:xfrm>
            <a:off x="-1" y="1"/>
            <a:ext cx="9144000" cy="6858000"/>
          </a:xfrm>
          <a:prstGeom prst="rect">
            <a:avLst/>
          </a:prstGeom>
          <a:noFill/>
          <a:ln>
            <a:noFill/>
          </a:ln>
        </p:spPr>
      </p:pic>
      <p:sp>
        <p:nvSpPr>
          <p:cNvPr id="156" name="Google Shape;156;p23"/>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157" name="Google Shape;157;p23"/>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4"/>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164" name="Google Shape;164;p24"/>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165" name="Google Shape;165;p24"/>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5"/>
          <p:cNvPicPr preferRelativeResize="0"/>
          <p:nvPr/>
        </p:nvPicPr>
        <p:blipFill rotWithShape="1">
          <a:blip r:embed="rId3">
            <a:alphaModFix/>
          </a:blip>
          <a:srcRect/>
          <a:stretch/>
        </p:blipFill>
        <p:spPr>
          <a:xfrm>
            <a:off x="0" y="0"/>
            <a:ext cx="9143999" cy="6858000"/>
          </a:xfrm>
          <a:prstGeom prst="rect">
            <a:avLst/>
          </a:prstGeom>
          <a:noFill/>
          <a:ln>
            <a:noFill/>
          </a:ln>
        </p:spPr>
      </p:pic>
      <p:sp>
        <p:nvSpPr>
          <p:cNvPr id="172" name="Google Shape;172;p25"/>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173" name="Google Shape;173;p25"/>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6"/>
          <p:cNvPicPr preferRelativeResize="0"/>
          <p:nvPr/>
        </p:nvPicPr>
        <p:blipFill rotWithShape="1">
          <a:blip r:embed="rId3">
            <a:alphaModFix/>
          </a:blip>
          <a:srcRect/>
          <a:stretch/>
        </p:blipFill>
        <p:spPr>
          <a:xfrm>
            <a:off x="0" y="0"/>
            <a:ext cx="9143999" cy="6857999"/>
          </a:xfrm>
          <a:prstGeom prst="rect">
            <a:avLst/>
          </a:prstGeom>
          <a:noFill/>
          <a:ln>
            <a:noFill/>
          </a:ln>
        </p:spPr>
      </p:pic>
      <p:sp>
        <p:nvSpPr>
          <p:cNvPr id="180" name="Google Shape;180;p26"/>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181" name="Google Shape;181;p26"/>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7"/>
          <p:cNvPicPr preferRelativeResize="0"/>
          <p:nvPr/>
        </p:nvPicPr>
        <p:blipFill rotWithShape="1">
          <a:blip r:embed="rId3">
            <a:alphaModFix/>
          </a:blip>
          <a:srcRect/>
          <a:stretch/>
        </p:blipFill>
        <p:spPr>
          <a:xfrm>
            <a:off x="0" y="0"/>
            <a:ext cx="9143999" cy="6857999"/>
          </a:xfrm>
          <a:prstGeom prst="rect">
            <a:avLst/>
          </a:prstGeom>
          <a:noFill/>
          <a:ln>
            <a:noFill/>
          </a:ln>
        </p:spPr>
      </p:pic>
      <p:sp>
        <p:nvSpPr>
          <p:cNvPr id="188" name="Google Shape;188;p27"/>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189" name="Google Shape;189;p27"/>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28"/>
          <p:cNvPicPr preferRelativeResize="0"/>
          <p:nvPr/>
        </p:nvPicPr>
        <p:blipFill rotWithShape="1">
          <a:blip r:embed="rId3">
            <a:alphaModFix/>
          </a:blip>
          <a:srcRect/>
          <a:stretch/>
        </p:blipFill>
        <p:spPr>
          <a:xfrm>
            <a:off x="0" y="-1"/>
            <a:ext cx="9143999" cy="6858000"/>
          </a:xfrm>
          <a:prstGeom prst="rect">
            <a:avLst/>
          </a:prstGeom>
          <a:noFill/>
          <a:ln>
            <a:noFill/>
          </a:ln>
        </p:spPr>
      </p:pic>
      <p:sp>
        <p:nvSpPr>
          <p:cNvPr id="196" name="Google Shape;196;p28"/>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197" name="Google Shape;197;p28"/>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29"/>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04" name="Google Shape;204;p29"/>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205" name="Google Shape;205;p29"/>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30"/>
          <p:cNvPicPr preferRelativeResize="0"/>
          <p:nvPr/>
        </p:nvPicPr>
        <p:blipFill rotWithShape="1">
          <a:blip r:embed="rId3">
            <a:alphaModFix/>
          </a:blip>
          <a:srcRect/>
          <a:stretch/>
        </p:blipFill>
        <p:spPr>
          <a:xfrm>
            <a:off x="1" y="0"/>
            <a:ext cx="9143999" cy="6857999"/>
          </a:xfrm>
          <a:prstGeom prst="rect">
            <a:avLst/>
          </a:prstGeom>
          <a:noFill/>
          <a:ln>
            <a:noFill/>
          </a:ln>
        </p:spPr>
      </p:pic>
      <p:sp>
        <p:nvSpPr>
          <p:cNvPr id="212" name="Google Shape;212;p30"/>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213" name="Google Shape;213;p30"/>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31"/>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20" name="Google Shape;220;p31"/>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221" name="Google Shape;221;p31"/>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2"/>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228" name="Google Shape;228;p32"/>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229" name="Google Shape;229;p32"/>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33"/>
          <p:cNvPicPr preferRelativeResize="0"/>
          <p:nvPr/>
        </p:nvPicPr>
        <p:blipFill rotWithShape="1">
          <a:blip r:embed="rId3">
            <a:alphaModFix/>
          </a:blip>
          <a:srcRect/>
          <a:stretch/>
        </p:blipFill>
        <p:spPr>
          <a:xfrm>
            <a:off x="0" y="-2"/>
            <a:ext cx="9144000" cy="6858001"/>
          </a:xfrm>
          <a:prstGeom prst="rect">
            <a:avLst/>
          </a:prstGeom>
          <a:noFill/>
          <a:ln>
            <a:noFill/>
          </a:ln>
        </p:spPr>
      </p:pic>
      <p:sp>
        <p:nvSpPr>
          <p:cNvPr id="236" name="Google Shape;236;p33"/>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a:p>
        </p:txBody>
      </p:sp>
      <p:sp>
        <p:nvSpPr>
          <p:cNvPr id="237" name="Google Shape;237;p33"/>
          <p:cNvSpPr txBox="1">
            <a:spLocks noGrp="1"/>
          </p:cNvSpPr>
          <p:nvPr>
            <p:ph type="sldNum" idx="12"/>
          </p:nvPr>
        </p:nvSpPr>
        <p:spPr>
          <a:xfrm>
            <a:off x="8122596" y="6356351"/>
            <a:ext cx="39275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4"/>
          <p:cNvSpPr txBox="1">
            <a:spLocks noGrp="1"/>
          </p:cNvSpPr>
          <p:nvPr>
            <p:ph type="title"/>
          </p:nvPr>
        </p:nvSpPr>
        <p:spPr>
          <a:xfrm>
            <a:off x="629841" y="457200"/>
            <a:ext cx="4035678" cy="623455"/>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Font typeface="Calibri"/>
              <a:buNone/>
            </a:pPr>
            <a:r>
              <a:rPr lang="en-NZ" sz="3200" b="0" i="0" u="none" strike="noStrike" cap="none" dirty="0">
                <a:solidFill>
                  <a:schemeClr val="dk1"/>
                </a:solidFill>
                <a:latin typeface="Calibri"/>
                <a:ea typeface="Calibri"/>
                <a:cs typeface="Calibri"/>
                <a:sym typeface="Calibri"/>
              </a:rPr>
              <a:t>Teacher Notes Page 1</a:t>
            </a:r>
            <a:endParaRPr sz="3200" b="0" i="0" u="none" strike="noStrike" cap="none" dirty="0">
              <a:solidFill>
                <a:schemeClr val="dk1"/>
              </a:solidFill>
              <a:latin typeface="Calibri"/>
              <a:ea typeface="Calibri"/>
              <a:cs typeface="Calibri"/>
              <a:sym typeface="Calibri"/>
            </a:endParaRPr>
          </a:p>
        </p:txBody>
      </p:sp>
      <p:sp>
        <p:nvSpPr>
          <p:cNvPr id="243" name="Google Shape;243;p34"/>
          <p:cNvSpPr txBox="1">
            <a:spLocks noGrp="1"/>
          </p:cNvSpPr>
          <p:nvPr>
            <p:ph type="body" idx="2"/>
          </p:nvPr>
        </p:nvSpPr>
        <p:spPr>
          <a:xfrm>
            <a:off x="629840" y="1189634"/>
            <a:ext cx="3657600" cy="50886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Cover: Abram Gives Lot First Choice (Genesis 13:2-18)</a:t>
            </a:r>
            <a:endParaRPr sz="1100" dirty="0"/>
          </a:p>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(When Abram’s and Lot’s flocks and livestock became too large to be supported by the land Abram decided it was best to become two separate groups.  He told Lot to choose a land for himself.  Lot chose what appeared to be the most fertile land while Abram chose according to God’s promises.</a:t>
            </a:r>
            <a:endParaRPr sz="1100" dirty="0"/>
          </a:p>
          <a:p>
            <a:pPr marL="0" marR="0" lvl="0" indent="0" algn="l" rtl="0">
              <a:lnSpc>
                <a:spcPct val="100000"/>
              </a:lnSpc>
              <a:spcBef>
                <a:spcPts val="0"/>
              </a:spcBef>
              <a:spcAft>
                <a:spcPts val="0"/>
              </a:spcAft>
              <a:buClr>
                <a:schemeClr val="dk1"/>
              </a:buClr>
              <a:buFont typeface="Arial"/>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2. Abram, his wife Sarai and his nephew, Lot lived in tents and moved from place to place in the Land of Canaan.  God had a special plan for Abram and his family to bless the people of the world.  Abram had faith in God and went wherever God told him to go.</a:t>
            </a:r>
            <a:endParaRPr sz="1100" dirty="0"/>
          </a:p>
          <a:p>
            <a:pPr marL="0" marR="0" lvl="0" indent="0" algn="l" rtl="0">
              <a:lnSpc>
                <a:spcPct val="100000"/>
              </a:lnSpc>
              <a:spcBef>
                <a:spcPts val="0"/>
              </a:spcBef>
              <a:spcAft>
                <a:spcPts val="0"/>
              </a:spcAft>
              <a:buClr>
                <a:schemeClr val="dk1"/>
              </a:buClr>
              <a:buFont typeface="Arial"/>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3. The family set up tents in the area near the city of </a:t>
            </a:r>
            <a:r>
              <a:rPr lang="en-NZ" sz="1100" dirty="0"/>
              <a:t>Bethel</a:t>
            </a:r>
            <a:r>
              <a:rPr lang="en-NZ" sz="1100" b="0" i="0" u="none" strike="noStrike" cap="none" dirty="0">
                <a:solidFill>
                  <a:schemeClr val="dk1"/>
                </a:solidFill>
                <a:latin typeface="Calibri"/>
                <a:ea typeface="Calibri"/>
                <a:cs typeface="Calibri"/>
                <a:sym typeface="Calibri"/>
              </a:rPr>
              <a:t>.  Abram and his nephew, Lot, were very wealthy. They each had large flocks and herds, many herdsmen, household servants, and tents. </a:t>
            </a:r>
            <a:endParaRPr sz="1100" dirty="0"/>
          </a:p>
          <a:p>
            <a:pPr marL="0" marR="0" lvl="0" indent="0" algn="l" rtl="0">
              <a:lnSpc>
                <a:spcPct val="100000"/>
              </a:lnSpc>
              <a:spcBef>
                <a:spcPts val="0"/>
              </a:spcBef>
              <a:spcAft>
                <a:spcPts val="0"/>
              </a:spcAft>
              <a:buClr>
                <a:schemeClr val="dk1"/>
              </a:buClr>
              <a:buFont typeface="Arial"/>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4. Every day the men in charge of the sheep, goats, cattle and donkeys would lead the flocks and herds to places where they could eat grass and drink water.</a:t>
            </a:r>
          </a:p>
          <a:p>
            <a:pPr marL="0" marR="0" lvl="0" indent="0" algn="l" rtl="0">
              <a:lnSpc>
                <a:spcPct val="100000"/>
              </a:lnSpc>
              <a:spcBef>
                <a:spcPts val="0"/>
              </a:spcBef>
              <a:spcAft>
                <a:spcPts val="0"/>
              </a:spcAft>
              <a:buClr>
                <a:schemeClr val="dk1"/>
              </a:buClr>
              <a:buFont typeface="Arial"/>
              <a:buNone/>
            </a:pPr>
            <a:endParaRPr lang="en-NZ" sz="110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0000"/>
                </a:solidFill>
                <a:effectLst/>
                <a:uLnTx/>
                <a:uFillTx/>
                <a:latin typeface="Calibri"/>
                <a:ea typeface="Calibri"/>
                <a:cs typeface="Calibri"/>
                <a:sym typeface="Calibri"/>
              </a:rPr>
              <a:t>5. But there was a problem.  There was not enough grass and water for all of the animals.   It was just too crowded. Abram’s herdsmen thought that Abram should have the best grass-land. Lot’s herdsmen thought that Lot should have the best grass-land. The herdsmen began to quarrel with one another. And, as if that wasn’t enough there were also other people living in the area too.  Everyone wanted the best.</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4" name="Google Shape;244;p34"/>
          <p:cNvSpPr txBox="1">
            <a:spLocks noGrp="1"/>
          </p:cNvSpPr>
          <p:nvPr>
            <p:ph type="ftr" idx="11"/>
          </p:nvPr>
        </p:nvSpPr>
        <p:spPr>
          <a:xfrm>
            <a:off x="3028950" y="6356351"/>
            <a:ext cx="5169477"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NZ" sz="1200" b="0" i="0" u="none" strike="noStrike" cap="none">
                <a:solidFill>
                  <a:schemeClr val="dk1"/>
                </a:solidFill>
                <a:latin typeface="Calibri"/>
                <a:ea typeface="Calibri"/>
                <a:cs typeface="Calibri"/>
                <a:sym typeface="Calibri"/>
              </a:rPr>
              <a:t>Abram Gives Lot First Choice (Genesis 13:2-18)  www.missionbibleclass.org</a:t>
            </a:r>
            <a:endParaRPr sz="1200" b="0" i="0" u="none" strike="noStrike" cap="none">
              <a:solidFill>
                <a:schemeClr val="dk1"/>
              </a:solidFill>
              <a:latin typeface="Calibri"/>
              <a:ea typeface="Calibri"/>
              <a:cs typeface="Calibri"/>
              <a:sym typeface="Calibri"/>
            </a:endParaRPr>
          </a:p>
        </p:txBody>
      </p:sp>
      <p:sp>
        <p:nvSpPr>
          <p:cNvPr id="245" name="Google Shape;245;p34"/>
          <p:cNvSpPr txBox="1">
            <a:spLocks noGrp="1"/>
          </p:cNvSpPr>
          <p:nvPr>
            <p:ph type="sldNum" idx="12"/>
          </p:nvPr>
        </p:nvSpPr>
        <p:spPr>
          <a:xfrm>
            <a:off x="8122596" y="6356351"/>
            <a:ext cx="49593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
        <p:nvSpPr>
          <p:cNvPr id="246" name="Google Shape;246;p34"/>
          <p:cNvSpPr txBox="1"/>
          <p:nvPr/>
        </p:nvSpPr>
        <p:spPr>
          <a:xfrm>
            <a:off x="5004434" y="1189633"/>
            <a:ext cx="3614096" cy="505750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1100" dirty="0">
                <a:solidFill>
                  <a:schemeClr val="dk1"/>
                </a:solidFill>
                <a:latin typeface="Calibri"/>
                <a:ea typeface="Calibri"/>
                <a:cs typeface="Calibri"/>
                <a:sym typeface="Calibri"/>
              </a:rPr>
              <a:t>6. Abram became worried that all of the quarrelling might lead to fighting. He decided that there was only one thing to do. He and Lot would have to live in separate places.</a:t>
            </a:r>
            <a:endParaRPr dirty="0"/>
          </a:p>
          <a:p>
            <a:pPr marL="0" marR="0" lvl="0" indent="0" algn="l" rtl="0">
              <a:spcBef>
                <a:spcPts val="0"/>
              </a:spcBef>
              <a:spcAft>
                <a:spcPts val="0"/>
              </a:spcAft>
              <a:buNone/>
            </a:pP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n-NZ" sz="1100" dirty="0">
                <a:solidFill>
                  <a:schemeClr val="dk1"/>
                </a:solidFill>
                <a:latin typeface="Calibri"/>
                <a:ea typeface="Calibri"/>
                <a:cs typeface="Calibri"/>
                <a:sym typeface="Calibri"/>
              </a:rPr>
              <a:t>Someone was going to have to choose another place to live.  Abram was the older man and was the one who had led them out of their home country. It would have been all right for him to have whichever land he wanted. He could have chosen first and let Lot have whatever was left. But Abram did not choose first.  Instead, Abram decided to let Lot choose first.</a:t>
            </a:r>
            <a:endParaRPr dirty="0"/>
          </a:p>
          <a:p>
            <a:pPr marL="0" marR="0" lvl="0" indent="0" algn="l" rtl="0">
              <a:spcBef>
                <a:spcPts val="0"/>
              </a:spcBef>
              <a:spcAft>
                <a:spcPts val="0"/>
              </a:spcAft>
              <a:buNone/>
            </a:pP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n-NZ" sz="1100" dirty="0">
                <a:solidFill>
                  <a:schemeClr val="dk1"/>
                </a:solidFill>
                <a:latin typeface="Calibri"/>
                <a:ea typeface="Calibri"/>
                <a:cs typeface="Calibri"/>
                <a:sym typeface="Calibri"/>
              </a:rPr>
              <a:t>7. When Lot looked around he saw that the Jordan Valley was lush and green.  Surely this would be the best place to live! </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n-NZ" sz="1100" dirty="0">
                <a:solidFill>
                  <a:schemeClr val="dk1"/>
                </a:solidFill>
                <a:latin typeface="Calibri"/>
                <a:ea typeface="Calibri"/>
                <a:cs typeface="Calibri"/>
                <a:sym typeface="Calibri"/>
              </a:rPr>
              <a:t>8. So Lot took his family and all of his flocks and moved away from Abram.  Lot made his home in the valley near the city of Sodom. </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n-NZ" sz="1100" dirty="0">
                <a:solidFill>
                  <a:schemeClr val="dk1"/>
                </a:solidFill>
                <a:latin typeface="Calibri"/>
                <a:ea typeface="Calibri"/>
                <a:cs typeface="Calibri"/>
                <a:sym typeface="Calibri"/>
              </a:rPr>
              <a:t>9. Lot made his home in the valley. There were a lot of bad people in the valley. Lot had to live near a city called Sodom. The people of Sodom were very wicked. Later, Lot must have been sorry that he chose this valley and had to have such bad neighbours that did not want to obey God.</a:t>
            </a:r>
            <a:endParaRPr sz="1100" dirty="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2" name="Google Shape;252;p35"/>
          <p:cNvSpPr txBox="1">
            <a:spLocks noGrp="1"/>
          </p:cNvSpPr>
          <p:nvPr>
            <p:ph type="body" idx="2"/>
          </p:nvPr>
        </p:nvSpPr>
        <p:spPr>
          <a:xfrm>
            <a:off x="629840" y="1267691"/>
            <a:ext cx="3657600" cy="508866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10. Abram stayed in the dry land of Canaan.  When Abram looked around after Lot left he saw that the land did not look so lush and green as the Jordan Valley.  But Abram did not just think about the green grass.  Abram had faith in God.  He thought about how God would keep his promises.</a:t>
            </a:r>
            <a:endParaRPr sz="1100" dirty="0"/>
          </a:p>
          <a:p>
            <a:pPr marL="0" marR="0" lvl="0" indent="0" algn="l" rtl="0">
              <a:lnSpc>
                <a:spcPct val="100000"/>
              </a:lnSpc>
              <a:spcBef>
                <a:spcPts val="0"/>
              </a:spcBef>
              <a:spcAft>
                <a:spcPts val="0"/>
              </a:spcAft>
              <a:buClr>
                <a:schemeClr val="dk1"/>
              </a:buClr>
              <a:buFont typeface="Arial"/>
              <a:buNone/>
            </a:pPr>
            <a:br>
              <a:rPr lang="en-NZ" sz="1100" b="0" i="0" u="none" strike="noStrike" cap="none" dirty="0">
                <a:solidFill>
                  <a:schemeClr val="dk1"/>
                </a:solidFill>
                <a:latin typeface="Calibri"/>
                <a:ea typeface="Calibri"/>
                <a:cs typeface="Calibri"/>
                <a:sym typeface="Calibri"/>
              </a:rPr>
            </a:br>
            <a:r>
              <a:rPr lang="en-NZ" sz="1100" b="0" i="1" u="none" strike="noStrike" cap="none" dirty="0">
                <a:solidFill>
                  <a:schemeClr val="dk1"/>
                </a:solidFill>
                <a:latin typeface="Calibri"/>
                <a:ea typeface="Calibri"/>
                <a:cs typeface="Calibri"/>
                <a:sym typeface="Calibri"/>
              </a:rPr>
              <a:t>“The Lord said to Abram after Lot had parted from him, ‘Look around from where you are, to the north and south, to the east and west. All the land that you see I will give to you and your offspring forever. I will make your offspring like the dust of the earth, so that if anyone could count the dust, then your offspring could be counted. Go, walk through the length and breadth of the land, for I am giving it to you.'”  Genesis 13:14-17, NIV</a:t>
            </a:r>
            <a:endParaRPr sz="1100" dirty="0"/>
          </a:p>
          <a:p>
            <a:pPr marL="0" marR="0" lvl="0" indent="0" algn="l" rtl="0">
              <a:lnSpc>
                <a:spcPct val="100000"/>
              </a:lnSpc>
              <a:spcBef>
                <a:spcPts val="0"/>
              </a:spcBef>
              <a:spcAft>
                <a:spcPts val="0"/>
              </a:spcAft>
              <a:buClr>
                <a:schemeClr val="dk1"/>
              </a:buClr>
              <a:buFont typeface="Arial"/>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11. After this Abram moved his tents near a place called Hebron.</a:t>
            </a:r>
            <a:endParaRPr sz="1100" dirty="0"/>
          </a:p>
          <a:p>
            <a:pPr marL="0" marR="0" lvl="0" indent="0" algn="l" rtl="0">
              <a:lnSpc>
                <a:spcPct val="100000"/>
              </a:lnSpc>
              <a:spcBef>
                <a:spcPts val="0"/>
              </a:spcBef>
              <a:spcAft>
                <a:spcPts val="0"/>
              </a:spcAft>
              <a:buClr>
                <a:schemeClr val="dk1"/>
              </a:buClr>
              <a:buFont typeface="Arial"/>
              <a:buNone/>
            </a:pPr>
            <a:endParaRPr sz="11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Arial"/>
              <a:buNone/>
            </a:pPr>
            <a:r>
              <a:rPr lang="en-NZ" sz="1100" b="0" i="0" u="none" strike="noStrike" cap="none" dirty="0">
                <a:solidFill>
                  <a:schemeClr val="dk1"/>
                </a:solidFill>
                <a:latin typeface="Calibri"/>
                <a:ea typeface="Calibri"/>
                <a:cs typeface="Calibri"/>
                <a:sym typeface="Calibri"/>
              </a:rPr>
              <a:t>12. God continued to bless Abram.  Abram must have been happy that he let Lot have first choice.</a:t>
            </a:r>
            <a:endParaRPr sz="1100" dirty="0"/>
          </a:p>
        </p:txBody>
      </p:sp>
      <p:sp>
        <p:nvSpPr>
          <p:cNvPr id="253" name="Google Shape;253;p35"/>
          <p:cNvSpPr txBox="1">
            <a:spLocks noGrp="1"/>
          </p:cNvSpPr>
          <p:nvPr>
            <p:ph type="ftr" idx="11"/>
          </p:nvPr>
        </p:nvSpPr>
        <p:spPr>
          <a:xfrm>
            <a:off x="3028950" y="6356351"/>
            <a:ext cx="5093646"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NZ" sz="1200">
                <a:solidFill>
                  <a:schemeClr val="dk1"/>
                </a:solidFill>
                <a:latin typeface="Calibri"/>
                <a:ea typeface="Calibri"/>
                <a:cs typeface="Calibri"/>
                <a:sym typeface="Calibri"/>
              </a:rPr>
              <a:t>Abram Gives Lot First Choice (Genesis 13:2-18) www.missionbibleclass.org</a:t>
            </a:r>
            <a:endParaRPr/>
          </a:p>
        </p:txBody>
      </p:sp>
      <p:sp>
        <p:nvSpPr>
          <p:cNvPr id="254" name="Google Shape;254;p35"/>
          <p:cNvSpPr txBox="1">
            <a:spLocks noGrp="1"/>
          </p:cNvSpPr>
          <p:nvPr>
            <p:ph type="sldNum" idx="12"/>
          </p:nvPr>
        </p:nvSpPr>
        <p:spPr>
          <a:xfrm>
            <a:off x="8122596" y="6356351"/>
            <a:ext cx="495934"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
        <p:nvSpPr>
          <p:cNvPr id="2" name="Google Shape;242;p34">
            <a:extLst>
              <a:ext uri="{FF2B5EF4-FFF2-40B4-BE49-F238E27FC236}">
                <a16:creationId xmlns:a16="http://schemas.microsoft.com/office/drawing/2014/main" id="{27160ABE-AEFA-F909-3A78-C9B346BBE73D}"/>
              </a:ext>
            </a:extLst>
          </p:cNvPr>
          <p:cNvSpPr txBox="1">
            <a:spLocks/>
          </p:cNvSpPr>
          <p:nvPr/>
        </p:nvSpPr>
        <p:spPr>
          <a:xfrm>
            <a:off x="629840" y="501649"/>
            <a:ext cx="5748657" cy="62345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pPr>
            <a:r>
              <a:rPr lang="en-NZ" dirty="0"/>
              <a:t>Teacher Notes Page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6"/>
          <p:cNvSpPr/>
          <p:nvPr/>
        </p:nvSpPr>
        <p:spPr>
          <a:xfrm>
            <a:off x="0" y="4743449"/>
            <a:ext cx="9144000" cy="2114625"/>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nvGrpSpPr>
          <p:cNvPr id="261" name="Google Shape;261;p36"/>
          <p:cNvGrpSpPr/>
          <p:nvPr/>
        </p:nvGrpSpPr>
        <p:grpSpPr>
          <a:xfrm>
            <a:off x="708545" y="5045749"/>
            <a:ext cx="7909980" cy="1589575"/>
            <a:chOff x="708545" y="5045749"/>
            <a:chExt cx="7909980" cy="1589575"/>
          </a:xfrm>
        </p:grpSpPr>
        <p:pic>
          <p:nvPicPr>
            <p:cNvPr id="262" name="Google Shape;262;p36" descr="MBC - 400x400 a little background.png"/>
            <p:cNvPicPr preferRelativeResize="0"/>
            <p:nvPr/>
          </p:nvPicPr>
          <p:blipFill rotWithShape="1">
            <a:blip r:embed="rId3">
              <a:alphaModFix/>
            </a:blip>
            <a:srcRect/>
            <a:stretch/>
          </p:blipFill>
          <p:spPr>
            <a:xfrm>
              <a:off x="708545" y="5045749"/>
              <a:ext cx="1589575" cy="1589575"/>
            </a:xfrm>
            <a:prstGeom prst="rect">
              <a:avLst/>
            </a:prstGeom>
            <a:noFill/>
            <a:ln>
              <a:noFill/>
            </a:ln>
          </p:spPr>
        </p:pic>
        <p:sp>
          <p:nvSpPr>
            <p:cNvPr id="263" name="Google Shape;263;p36"/>
            <p:cNvSpPr txBox="1"/>
            <p:nvPr/>
          </p:nvSpPr>
          <p:spPr>
            <a:xfrm>
              <a:off x="2298125" y="5303520"/>
              <a:ext cx="6320400" cy="125743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3000"/>
                <a:buFont typeface="Calibri"/>
                <a:buNone/>
              </a:pPr>
              <a:r>
                <a:rPr lang="en-NZ" sz="2000" b="0" i="0" u="none" strike="noStrike" cap="none">
                  <a:solidFill>
                    <a:schemeClr val="dk1"/>
                  </a:solidFill>
                  <a:latin typeface="Calibri"/>
                  <a:ea typeface="Calibri"/>
                  <a:cs typeface="Calibri"/>
                  <a:sym typeface="Calibri"/>
                </a:rPr>
                <a:t>Please visit </a:t>
              </a:r>
              <a:r>
                <a:rPr lang="en-NZ" sz="2000" b="0" i="0" u="sng" strike="noStrike" cap="none">
                  <a:solidFill>
                    <a:schemeClr val="hlink"/>
                  </a:solidFill>
                  <a:latin typeface="Calibri"/>
                  <a:ea typeface="Calibri"/>
                  <a:cs typeface="Calibri"/>
                  <a:sym typeface="Calibri"/>
                  <a:hlinkClick r:id="rId4"/>
                </a:rPr>
                <a:t>www.missionbibleclass.org</a:t>
              </a:r>
              <a:r>
                <a:rPr lang="en-NZ" sz="2000" b="0" i="0" u="none" strike="noStrike" cap="none">
                  <a:solidFill>
                    <a:schemeClr val="dk1"/>
                  </a:solidFill>
                  <a:latin typeface="Calibri"/>
                  <a:ea typeface="Calibri"/>
                  <a:cs typeface="Calibri"/>
                  <a:sym typeface="Calibri"/>
                </a:rPr>
                <a:t> to find this and many other free resources to help you </a:t>
              </a:r>
              <a:br>
                <a:rPr lang="en-NZ" sz="2000" b="0" i="0" u="none" strike="noStrike" cap="none">
                  <a:solidFill>
                    <a:schemeClr val="dk1"/>
                  </a:solidFill>
                  <a:latin typeface="Calibri"/>
                  <a:ea typeface="Calibri"/>
                  <a:cs typeface="Calibri"/>
                  <a:sym typeface="Calibri"/>
                </a:rPr>
              </a:br>
              <a:r>
                <a:rPr lang="en-NZ" sz="2000" b="0" i="0" u="none" strike="noStrike" cap="none">
                  <a:solidFill>
                    <a:schemeClr val="dk1"/>
                  </a:solidFill>
                  <a:latin typeface="Calibri"/>
                  <a:ea typeface="Calibri"/>
                  <a:cs typeface="Calibri"/>
                  <a:sym typeface="Calibri"/>
                </a:rPr>
                <a:t>teach the Bible to children. </a:t>
              </a:r>
              <a:endParaRPr sz="2000" b="0" i="0" u="none" strike="noStrike" cap="none">
                <a:solidFill>
                  <a:schemeClr val="dk1"/>
                </a:solidFill>
                <a:latin typeface="Calibri"/>
                <a:ea typeface="Calibri"/>
                <a:cs typeface="Calibri"/>
                <a:sym typeface="Calibri"/>
              </a:endParaRPr>
            </a:p>
          </p:txBody>
        </p:sp>
      </p:grpSp>
      <p:sp>
        <p:nvSpPr>
          <p:cNvPr id="264" name="Google Shape;264;p36"/>
          <p:cNvSpPr txBox="1">
            <a:spLocks noGrp="1"/>
          </p:cNvSpPr>
          <p:nvPr>
            <p:ph type="title"/>
          </p:nvPr>
        </p:nvSpPr>
        <p:spPr>
          <a:xfrm>
            <a:off x="628650" y="3205248"/>
            <a:ext cx="7989900" cy="1538200"/>
          </a:xfrm>
          <a:prstGeom prst="rect">
            <a:avLst/>
          </a:prstGeom>
          <a:noFill/>
          <a:ln>
            <a:noFill/>
          </a:ln>
        </p:spPr>
        <p:txBody>
          <a:bodyPr spcFirstLastPara="1" wrap="square" lIns="91425" tIns="91425" rIns="91425" bIns="91425" anchor="ctr" anchorCtr="0">
            <a:normAutofit/>
          </a:bodyPr>
          <a:lstStyle/>
          <a:p>
            <a:pPr marL="0" lvl="0" indent="0" algn="l" rtl="0">
              <a:lnSpc>
                <a:spcPct val="90000"/>
              </a:lnSpc>
              <a:spcBef>
                <a:spcPts val="0"/>
              </a:spcBef>
              <a:spcAft>
                <a:spcPts val="0"/>
              </a:spcAft>
              <a:buClr>
                <a:schemeClr val="dk1"/>
              </a:buClr>
              <a:buSzPts val="1800"/>
              <a:buFont typeface="Calibri"/>
              <a:buNone/>
            </a:pPr>
            <a:r>
              <a:rPr lang="en-NZ" sz="1600"/>
              <a:t>Attributions: This visual aid was constructed by Mary Nelson </a:t>
            </a:r>
            <a:r>
              <a:rPr lang="en-NZ" sz="1600" u="sng">
                <a:solidFill>
                  <a:schemeClr val="hlink"/>
                </a:solidFill>
                <a:hlinkClick r:id="rId4"/>
              </a:rPr>
              <a:t>www.missionbibleclass.org</a:t>
            </a:r>
            <a:r>
              <a:rPr lang="en-NZ" sz="1600"/>
              <a:t> using: </a:t>
            </a:r>
            <a:endParaRPr sz="1600"/>
          </a:p>
          <a:p>
            <a:pPr marL="457200" lvl="0" indent="-317500" algn="l" rtl="0">
              <a:lnSpc>
                <a:spcPct val="90000"/>
              </a:lnSpc>
              <a:spcBef>
                <a:spcPts val="0"/>
              </a:spcBef>
              <a:spcAft>
                <a:spcPts val="0"/>
              </a:spcAft>
              <a:buSzPts val="1400"/>
              <a:buChar char="●"/>
            </a:pPr>
            <a:r>
              <a:rPr lang="en-NZ" sz="1600"/>
              <a:t>Text and slideshow compilation by Mary Nelson</a:t>
            </a:r>
            <a:endParaRPr sz="1600"/>
          </a:p>
          <a:p>
            <a:pPr marL="457200" lvl="0" indent="-317500" algn="l" rtl="0">
              <a:lnSpc>
                <a:spcPct val="90000"/>
              </a:lnSpc>
              <a:spcBef>
                <a:spcPts val="0"/>
              </a:spcBef>
              <a:spcAft>
                <a:spcPts val="0"/>
              </a:spcAft>
              <a:buSzPts val="1400"/>
              <a:buChar char="●"/>
            </a:pPr>
            <a:r>
              <a:rPr lang="en-NZ" sz="1600"/>
              <a:t>Illustrations by Sweet Publishing </a:t>
            </a:r>
            <a:r>
              <a:rPr lang="en-NZ" sz="1600" u="sng">
                <a:solidFill>
                  <a:schemeClr val="hlink"/>
                </a:solidFill>
                <a:hlinkClick r:id="rId5"/>
              </a:rPr>
              <a:t>http://sweetpublishing.com/</a:t>
            </a:r>
            <a:r>
              <a:rPr lang="en-NZ" sz="1600"/>
              <a:t> </a:t>
            </a:r>
            <a:br>
              <a:rPr lang="en-NZ" sz="1600"/>
            </a:br>
            <a:r>
              <a:rPr lang="en-NZ" sz="1600"/>
              <a:t>As accessed through  </a:t>
            </a:r>
            <a:r>
              <a:rPr lang="en-NZ" sz="1600" u="sng">
                <a:solidFill>
                  <a:schemeClr val="hlink"/>
                </a:solidFill>
                <a:hlinkClick r:id="rId6"/>
              </a:rPr>
              <a:t>www.freebibleimages.org</a:t>
            </a:r>
            <a:r>
              <a:rPr lang="en-NZ" sz="1600"/>
              <a:t> </a:t>
            </a:r>
            <a:br>
              <a:rPr lang="en-NZ" sz="1600"/>
            </a:br>
            <a:r>
              <a:rPr lang="en-NZ" sz="1600"/>
              <a:t>Notice of Alteration: Text added to cover slide. </a:t>
            </a:r>
            <a:endParaRPr sz="1600"/>
          </a:p>
        </p:txBody>
      </p:sp>
      <p:pic>
        <p:nvPicPr>
          <p:cNvPr id="265" name="Google Shape;265;p36"/>
          <p:cNvPicPr preferRelativeResize="0"/>
          <p:nvPr/>
        </p:nvPicPr>
        <p:blipFill rotWithShape="1">
          <a:blip r:embed="rId7">
            <a:alphaModFix/>
          </a:blip>
          <a:srcRect/>
          <a:stretch/>
        </p:blipFill>
        <p:spPr>
          <a:xfrm>
            <a:off x="628650" y="790275"/>
            <a:ext cx="2400300" cy="839808"/>
          </a:xfrm>
          <a:prstGeom prst="rect">
            <a:avLst/>
          </a:prstGeom>
          <a:noFill/>
          <a:ln>
            <a:noFill/>
          </a:ln>
        </p:spPr>
      </p:pic>
      <p:sp>
        <p:nvSpPr>
          <p:cNvPr id="266" name="Google Shape;266;p36"/>
          <p:cNvSpPr txBox="1"/>
          <p:nvPr/>
        </p:nvSpPr>
        <p:spPr>
          <a:xfrm>
            <a:off x="628650" y="1887854"/>
            <a:ext cx="7755600" cy="1292631"/>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1600"/>
              <a:buFont typeface="Arial"/>
              <a:buNone/>
            </a:pPr>
            <a:r>
              <a:rPr lang="en-NZ" sz="1600" b="0" i="0" u="none" strike="noStrike" cap="none">
                <a:solidFill>
                  <a:srgbClr val="000000"/>
                </a:solidFill>
                <a:latin typeface="Calibri"/>
                <a:ea typeface="Calibri"/>
                <a:cs typeface="Calibri"/>
                <a:sym typeface="Calibri"/>
              </a:rPr>
              <a:t>Attribution-ShareAlike 3.0 Unported (CC BY-SA 3.0) </a:t>
            </a:r>
            <a:r>
              <a:rPr lang="en-NZ" sz="1600" b="0" i="0" u="sng" strike="noStrike" cap="none">
                <a:solidFill>
                  <a:schemeClr val="hlink"/>
                </a:solidFill>
                <a:latin typeface="Calibri"/>
                <a:ea typeface="Calibri"/>
                <a:cs typeface="Calibri"/>
                <a:sym typeface="Calibri"/>
                <a:hlinkClick r:id="rId8"/>
              </a:rPr>
              <a:t>https://creativecommons.org/licenses/by-sa/3.0/</a:t>
            </a:r>
            <a:r>
              <a:rPr lang="en-NZ" sz="1600" b="0" i="0" u="none" strike="noStrike" cap="none">
                <a:solidFill>
                  <a:srgbClr val="000000"/>
                </a:solidFill>
                <a:latin typeface="Calibri"/>
                <a:ea typeface="Calibri"/>
                <a:cs typeface="Calibri"/>
                <a:sym typeface="Calibri"/>
              </a:rPr>
              <a:t> </a:t>
            </a:r>
            <a:endParaRPr sz="16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r>
              <a:rPr lang="en-NZ" sz="1600" b="0" i="0" u="none" strike="noStrike" cap="none">
                <a:solidFill>
                  <a:srgbClr val="000000"/>
                </a:solidFill>
                <a:latin typeface="Calibri"/>
                <a:ea typeface="Calibri"/>
                <a:cs typeface="Calibri"/>
                <a:sym typeface="Calibri"/>
              </a:rPr>
              <a:t>User may reproduce it without permissions.</a:t>
            </a:r>
            <a:endParaRPr/>
          </a:p>
          <a:p>
            <a:pPr marL="0" marR="0" lvl="0" indent="0" algn="l" rtl="0">
              <a:lnSpc>
                <a:spcPct val="9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600"/>
              <a:buFont typeface="Arial"/>
              <a:buNone/>
            </a:pPr>
            <a:r>
              <a:rPr lang="en-NZ" sz="1600" b="1" i="0" u="none" strike="noStrike" cap="none">
                <a:solidFill>
                  <a:srgbClr val="000000"/>
                </a:solidFill>
                <a:latin typeface="Calibri"/>
                <a:ea typeface="Calibri"/>
                <a:cs typeface="Calibri"/>
                <a:sym typeface="Calibri"/>
              </a:rPr>
              <a:t>DOWNLOAD THIS SLIDESHOW FROM </a:t>
            </a:r>
            <a:r>
              <a:rPr lang="en-NZ" sz="1600" b="1"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www.missionbibleclass.org</a:t>
            </a:r>
            <a:r>
              <a:rPr lang="en-NZ" sz="1600" b="1" i="0" u="none" strike="noStrike" cap="none">
                <a:solidFill>
                  <a:srgbClr val="000000"/>
                </a:solidFill>
                <a:latin typeface="Calibri"/>
                <a:ea typeface="Calibri"/>
                <a:cs typeface="Calibri"/>
                <a:sym typeface="Calibri"/>
              </a:rPr>
              <a:t> </a:t>
            </a:r>
            <a:endParaRPr sz="1600" b="1" i="0" u="none" strike="noStrike" cap="none">
              <a:solidFill>
                <a:srgbClr val="000000"/>
              </a:solidFill>
              <a:latin typeface="Calibri"/>
              <a:ea typeface="Calibri"/>
              <a:cs typeface="Calibri"/>
              <a:sym typeface="Calibri"/>
            </a:endParaRPr>
          </a:p>
        </p:txBody>
      </p:sp>
      <p:sp>
        <p:nvSpPr>
          <p:cNvPr id="267" name="Google Shape;267;p36"/>
          <p:cNvSpPr txBox="1">
            <a:spLocks noGrp="1"/>
          </p:cNvSpPr>
          <p:nvPr>
            <p:ph type="ftr" idx="11"/>
          </p:nvPr>
        </p:nvSpPr>
        <p:spPr>
          <a:xfrm>
            <a:off x="3028950" y="6356351"/>
            <a:ext cx="50937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NZ" sz="1200">
                <a:solidFill>
                  <a:schemeClr val="dk1"/>
                </a:solidFill>
                <a:latin typeface="Calibri"/>
                <a:ea typeface="Calibri"/>
                <a:cs typeface="Calibri"/>
                <a:sym typeface="Calibri"/>
              </a:rPr>
              <a:t>Abram Gives Lot First Choice (Genesis 13:2-18) www.missionbibleclass.org</a:t>
            </a:r>
            <a:endParaRPr/>
          </a:p>
        </p:txBody>
      </p:sp>
      <p:sp>
        <p:nvSpPr>
          <p:cNvPr id="268" name="Google Shape;268;p36"/>
          <p:cNvSpPr txBox="1">
            <a:spLocks noGrp="1"/>
          </p:cNvSpPr>
          <p:nvPr>
            <p:ph type="sldNum" idx="12"/>
          </p:nvPr>
        </p:nvSpPr>
        <p:spPr>
          <a:xfrm>
            <a:off x="8122596" y="6356351"/>
            <a:ext cx="495900" cy="3651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NZ"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1740</Words>
  <Application>Microsoft Office PowerPoint</Application>
  <PresentationFormat>On-screen Show (4:3)</PresentationFormat>
  <Paragraphs>92</Paragraphs>
  <Slides>15</Slides>
  <Notes>15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15</vt:i4>
      </vt:variant>
    </vt:vector>
  </HeadingPairs>
  <TitlesOfParts>
    <vt:vector size="19" baseType="lpstr">
      <vt:lpstr>Arial</vt:lpstr>
      <vt:lpstr>Calibri</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Teacher Notes Page 1</vt:lpstr>
      <vt:lpstr>PowerPoint Presentation</vt:lpstr>
      <vt:lpstr>Attributions: This visual aid was constructed by Mary Nelson www.missionbibleclass.org using:  Text and slideshow compilation by Mary Nelson Illustrations by Sweet Publishing http://sweetpublishing.com/  As accessed through  www.freebibleimages.org  Notice of Alteration: Text added to cover slide.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Mary Nelson</dc:creator>
  <cp:lastModifiedBy>Mary Nelson</cp:lastModifiedBy>
  <cp:revision>2</cp:revision>
  <dcterms:modified xsi:type="dcterms:W3CDTF">2026-10-20T06:36:34Z</dcterms:modified>
</cp:coreProperties>
</file>